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4.jpg" ContentType="image/jpeg"/>
  <Override PartName="/ppt/media/image5.jpg" ContentType="image/jpeg"/>
  <Override PartName="/ppt/media/image10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9" r:id="rId10"/>
    <p:sldId id="268" r:id="rId11"/>
  </p:sldIdLst>
  <p:sldSz cx="9906000" cy="6858000" type="A4"/>
  <p:notesSz cx="9906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21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, Arnab @ Kolkata" userId="cdf3cf95-4977-4f78-90d9-452cf8c090b8" providerId="ADAL" clId="{0DFFF719-F90E-4A51-BE39-B8D131E7D493}"/>
    <pc:docChg chg="modSld">
      <pc:chgData name="Roy, Arnab @ Kolkata" userId="cdf3cf95-4977-4f78-90d9-452cf8c090b8" providerId="ADAL" clId="{0DFFF719-F90E-4A51-BE39-B8D131E7D493}" dt="2020-02-21T12:49:03.602" v="3" actId="2711"/>
      <pc:docMkLst>
        <pc:docMk/>
      </pc:docMkLst>
      <pc:sldChg chg="modSp">
        <pc:chgData name="Roy, Arnab @ Kolkata" userId="cdf3cf95-4977-4f78-90d9-452cf8c090b8" providerId="ADAL" clId="{0DFFF719-F90E-4A51-BE39-B8D131E7D493}" dt="2020-02-21T12:49:03.602" v="3" actId="2711"/>
        <pc:sldMkLst>
          <pc:docMk/>
          <pc:sldMk cId="0" sldId="259"/>
        </pc:sldMkLst>
        <pc:spChg chg="mod">
          <ac:chgData name="Roy, Arnab @ Kolkata" userId="cdf3cf95-4977-4f78-90d9-452cf8c090b8" providerId="ADAL" clId="{0DFFF719-F90E-4A51-BE39-B8D131E7D493}" dt="2020-02-21T12:49:03.602" v="3" actId="2711"/>
          <ac:spMkLst>
            <pc:docMk/>
            <pc:sldMk cId="0" sldId="259"/>
            <ac:spMk id="3" creationId="{00000000-0000-0000-0000-000000000000}"/>
          </ac:spMkLst>
        </pc:spChg>
      </pc:sldChg>
      <pc:sldChg chg="modSp">
        <pc:chgData name="Roy, Arnab @ Kolkata" userId="cdf3cf95-4977-4f78-90d9-452cf8c090b8" providerId="ADAL" clId="{0DFFF719-F90E-4A51-BE39-B8D131E7D493}" dt="2020-02-21T12:48:51.045" v="2" actId="2711"/>
        <pc:sldMkLst>
          <pc:docMk/>
          <pc:sldMk cId="0" sldId="260"/>
        </pc:sldMkLst>
        <pc:spChg chg="mod">
          <ac:chgData name="Roy, Arnab @ Kolkata" userId="cdf3cf95-4977-4f78-90d9-452cf8c090b8" providerId="ADAL" clId="{0DFFF719-F90E-4A51-BE39-B8D131E7D493}" dt="2020-02-21T12:48:51.045" v="2" actId="2711"/>
          <ac:spMkLst>
            <pc:docMk/>
            <pc:sldMk cId="0" sldId="260"/>
            <ac:spMk id="3" creationId="{00000000-0000-0000-0000-000000000000}"/>
          </ac:spMkLst>
        </pc:spChg>
      </pc:sldChg>
      <pc:sldChg chg="modSp">
        <pc:chgData name="Roy, Arnab @ Kolkata" userId="cdf3cf95-4977-4f78-90d9-452cf8c090b8" providerId="ADAL" clId="{0DFFF719-F90E-4A51-BE39-B8D131E7D493}" dt="2020-02-21T12:48:40.141" v="1" actId="2711"/>
        <pc:sldMkLst>
          <pc:docMk/>
          <pc:sldMk cId="0" sldId="268"/>
        </pc:sldMkLst>
        <pc:spChg chg="mod">
          <ac:chgData name="Roy, Arnab @ Kolkata" userId="cdf3cf95-4977-4f78-90d9-452cf8c090b8" providerId="ADAL" clId="{0DFFF719-F90E-4A51-BE39-B8D131E7D493}" dt="2020-02-21T12:48:40.141" v="1" actId="2711"/>
          <ac:spMkLst>
            <pc:docMk/>
            <pc:sldMk cId="0" sldId="268"/>
            <ac:spMk id="3" creationId="{00000000-0000-0000-0000-000000000000}"/>
          </ac:spMkLst>
        </pc:spChg>
        <pc:spChg chg="mod">
          <ac:chgData name="Roy, Arnab @ Kolkata" userId="cdf3cf95-4977-4f78-90d9-452cf8c090b8" providerId="ADAL" clId="{0DFFF719-F90E-4A51-BE39-B8D131E7D493}" dt="2020-02-21T12:48:15.111" v="0" actId="113"/>
          <ac:spMkLst>
            <pc:docMk/>
            <pc:sldMk cId="0" sldId="268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858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43506" y="4520243"/>
            <a:ext cx="539750" cy="1369060"/>
          </a:xfrm>
          <a:custGeom>
            <a:avLst/>
            <a:gdLst/>
            <a:ahLst/>
            <a:cxnLst/>
            <a:rect l="l" t="t" r="r" b="b"/>
            <a:pathLst>
              <a:path w="539750" h="1369060">
                <a:moveTo>
                  <a:pt x="539380" y="0"/>
                </a:moveTo>
                <a:lnTo>
                  <a:pt x="479959" y="15578"/>
                </a:lnTo>
                <a:lnTo>
                  <a:pt x="419090" y="36967"/>
                </a:lnTo>
                <a:lnTo>
                  <a:pt x="372607" y="60348"/>
                </a:lnTo>
                <a:lnTo>
                  <a:pt x="328060" y="87012"/>
                </a:lnTo>
                <a:lnTo>
                  <a:pt x="285601" y="116789"/>
                </a:lnTo>
                <a:lnTo>
                  <a:pt x="245382" y="149509"/>
                </a:lnTo>
                <a:lnTo>
                  <a:pt x="207557" y="185003"/>
                </a:lnTo>
                <a:lnTo>
                  <a:pt x="172277" y="223100"/>
                </a:lnTo>
                <a:lnTo>
                  <a:pt x="139695" y="263631"/>
                </a:lnTo>
                <a:lnTo>
                  <a:pt x="110887" y="305653"/>
                </a:lnTo>
                <a:lnTo>
                  <a:pt x="85289" y="349269"/>
                </a:lnTo>
                <a:lnTo>
                  <a:pt x="62949" y="394342"/>
                </a:lnTo>
                <a:lnTo>
                  <a:pt x="43914" y="440736"/>
                </a:lnTo>
                <a:lnTo>
                  <a:pt x="28233" y="488316"/>
                </a:lnTo>
                <a:lnTo>
                  <a:pt x="15952" y="536946"/>
                </a:lnTo>
                <a:lnTo>
                  <a:pt x="7122" y="586488"/>
                </a:lnTo>
                <a:lnTo>
                  <a:pt x="1788" y="636809"/>
                </a:lnTo>
                <a:lnTo>
                  <a:pt x="0" y="687771"/>
                </a:lnTo>
                <a:lnTo>
                  <a:pt x="727" y="724198"/>
                </a:lnTo>
                <a:lnTo>
                  <a:pt x="6548" y="795967"/>
                </a:lnTo>
                <a:lnTo>
                  <a:pt x="23438" y="879909"/>
                </a:lnTo>
                <a:lnTo>
                  <a:pt x="38612" y="927632"/>
                </a:lnTo>
                <a:lnTo>
                  <a:pt x="57064" y="973792"/>
                </a:lnTo>
                <a:lnTo>
                  <a:pt x="78692" y="1018265"/>
                </a:lnTo>
                <a:lnTo>
                  <a:pt x="103396" y="1060926"/>
                </a:lnTo>
                <a:lnTo>
                  <a:pt x="131075" y="1101650"/>
                </a:lnTo>
                <a:lnTo>
                  <a:pt x="161629" y="1140312"/>
                </a:lnTo>
                <a:lnTo>
                  <a:pt x="194956" y="1176788"/>
                </a:lnTo>
                <a:lnTo>
                  <a:pt x="230956" y="1210953"/>
                </a:lnTo>
                <a:lnTo>
                  <a:pt x="269529" y="1242682"/>
                </a:lnTo>
                <a:lnTo>
                  <a:pt x="310573" y="1271849"/>
                </a:lnTo>
                <a:lnTo>
                  <a:pt x="353989" y="1298331"/>
                </a:lnTo>
                <a:lnTo>
                  <a:pt x="399675" y="1322003"/>
                </a:lnTo>
                <a:lnTo>
                  <a:pt x="458981" y="1345712"/>
                </a:lnTo>
                <a:lnTo>
                  <a:pt x="496137" y="1357431"/>
                </a:lnTo>
                <a:lnTo>
                  <a:pt x="539380" y="1368694"/>
                </a:lnTo>
                <a:lnTo>
                  <a:pt x="539380" y="1012665"/>
                </a:lnTo>
                <a:lnTo>
                  <a:pt x="494455" y="986455"/>
                </a:lnTo>
                <a:lnTo>
                  <a:pt x="455863" y="955682"/>
                </a:lnTo>
                <a:lnTo>
                  <a:pt x="423322" y="921113"/>
                </a:lnTo>
                <a:lnTo>
                  <a:pt x="396554" y="883518"/>
                </a:lnTo>
                <a:lnTo>
                  <a:pt x="375280" y="843666"/>
                </a:lnTo>
                <a:lnTo>
                  <a:pt x="359220" y="802326"/>
                </a:lnTo>
                <a:lnTo>
                  <a:pt x="348095" y="760267"/>
                </a:lnTo>
                <a:lnTo>
                  <a:pt x="341624" y="718258"/>
                </a:lnTo>
                <a:lnTo>
                  <a:pt x="339529" y="677068"/>
                </a:lnTo>
                <a:lnTo>
                  <a:pt x="343023" y="623366"/>
                </a:lnTo>
                <a:lnTo>
                  <a:pt x="353292" y="572649"/>
                </a:lnTo>
                <a:lnTo>
                  <a:pt x="370019" y="525260"/>
                </a:lnTo>
                <a:lnTo>
                  <a:pt x="392885" y="481541"/>
                </a:lnTo>
                <a:lnTo>
                  <a:pt x="421572" y="441834"/>
                </a:lnTo>
                <a:lnTo>
                  <a:pt x="455762" y="406481"/>
                </a:lnTo>
                <a:lnTo>
                  <a:pt x="495138" y="375824"/>
                </a:lnTo>
                <a:lnTo>
                  <a:pt x="539380" y="350205"/>
                </a:lnTo>
                <a:lnTo>
                  <a:pt x="539380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858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6338" y="77216"/>
            <a:ext cx="9053322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00175" y="6676969"/>
            <a:ext cx="41910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re.com/" TargetMode="External"/><Relationship Id="rId2" Type="http://schemas.openxmlformats.org/officeDocument/2006/relationships/hyperlink" Target="outbind://170/firstname.lastname@cbre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0271" y="-1683"/>
            <a:ext cx="2741676" cy="6856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10600" y="6169800"/>
            <a:ext cx="1152525" cy="333597"/>
          </a:xfrm>
          <a:prstGeom prst="rect">
            <a:avLst/>
          </a:prstGeom>
          <a:blipFill>
            <a:blip r:embed="rId3" cstate="print"/>
            <a:stretch>
              <a:fillRect t="-1" b="-25630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9591" y="2290746"/>
            <a:ext cx="908050" cy="2303780"/>
          </a:xfrm>
          <a:custGeom>
            <a:avLst/>
            <a:gdLst/>
            <a:ahLst/>
            <a:cxnLst/>
            <a:rect l="l" t="t" r="r" b="b"/>
            <a:pathLst>
              <a:path w="908050" h="2303779">
                <a:moveTo>
                  <a:pt x="907938" y="0"/>
                </a:moveTo>
                <a:lnTo>
                  <a:pt x="858390" y="12035"/>
                </a:lnTo>
                <a:lnTo>
                  <a:pt x="807916" y="26216"/>
                </a:lnTo>
                <a:lnTo>
                  <a:pt x="756832" y="42841"/>
                </a:lnTo>
                <a:lnTo>
                  <a:pt x="705454" y="62211"/>
                </a:lnTo>
                <a:lnTo>
                  <a:pt x="659430" y="84475"/>
                </a:lnTo>
                <a:lnTo>
                  <a:pt x="614479" y="108660"/>
                </a:lnTo>
                <a:lnTo>
                  <a:pt x="570651" y="134709"/>
                </a:lnTo>
                <a:lnTo>
                  <a:pt x="527996" y="162565"/>
                </a:lnTo>
                <a:lnTo>
                  <a:pt x="486567" y="192171"/>
                </a:lnTo>
                <a:lnTo>
                  <a:pt x="446414" y="223471"/>
                </a:lnTo>
                <a:lnTo>
                  <a:pt x="407588" y="256408"/>
                </a:lnTo>
                <a:lnTo>
                  <a:pt x="370141" y="290925"/>
                </a:lnTo>
                <a:lnTo>
                  <a:pt x="334122" y="326964"/>
                </a:lnTo>
                <a:lnTo>
                  <a:pt x="299583" y="364471"/>
                </a:lnTo>
                <a:lnTo>
                  <a:pt x="266575" y="403387"/>
                </a:lnTo>
                <a:lnTo>
                  <a:pt x="235149" y="443656"/>
                </a:lnTo>
                <a:lnTo>
                  <a:pt x="205410" y="485752"/>
                </a:lnTo>
                <a:lnTo>
                  <a:pt x="177604" y="528847"/>
                </a:lnTo>
                <a:lnTo>
                  <a:pt x="151750" y="572890"/>
                </a:lnTo>
                <a:lnTo>
                  <a:pt x="127863" y="617833"/>
                </a:lnTo>
                <a:lnTo>
                  <a:pt x="105962" y="663625"/>
                </a:lnTo>
                <a:lnTo>
                  <a:pt x="86064" y="710219"/>
                </a:lnTo>
                <a:lnTo>
                  <a:pt x="68187" y="757563"/>
                </a:lnTo>
                <a:lnTo>
                  <a:pt x="52348" y="805609"/>
                </a:lnTo>
                <a:lnTo>
                  <a:pt x="38564" y="854307"/>
                </a:lnTo>
                <a:lnTo>
                  <a:pt x="26853" y="903608"/>
                </a:lnTo>
                <a:lnTo>
                  <a:pt x="17232" y="953463"/>
                </a:lnTo>
                <a:lnTo>
                  <a:pt x="9719" y="1003821"/>
                </a:lnTo>
                <a:lnTo>
                  <a:pt x="4331" y="1054635"/>
                </a:lnTo>
                <a:lnTo>
                  <a:pt x="1085" y="1105853"/>
                </a:lnTo>
                <a:lnTo>
                  <a:pt x="0" y="1157428"/>
                </a:lnTo>
                <a:lnTo>
                  <a:pt x="783" y="1206489"/>
                </a:lnTo>
                <a:lnTo>
                  <a:pt x="3135" y="1255323"/>
                </a:lnTo>
                <a:lnTo>
                  <a:pt x="7054" y="1303686"/>
                </a:lnTo>
                <a:lnTo>
                  <a:pt x="12541" y="1351340"/>
                </a:lnTo>
                <a:lnTo>
                  <a:pt x="19595" y="1398041"/>
                </a:lnTo>
                <a:lnTo>
                  <a:pt x="30632" y="1447207"/>
                </a:lnTo>
                <a:lnTo>
                  <a:pt x="43679" y="1495558"/>
                </a:lnTo>
                <a:lnTo>
                  <a:pt x="58700" y="1543052"/>
                </a:lnTo>
                <a:lnTo>
                  <a:pt x="75661" y="1589644"/>
                </a:lnTo>
                <a:lnTo>
                  <a:pt x="94527" y="1635291"/>
                </a:lnTo>
                <a:lnTo>
                  <a:pt x="115262" y="1679951"/>
                </a:lnTo>
                <a:lnTo>
                  <a:pt x="137832" y="1723578"/>
                </a:lnTo>
                <a:lnTo>
                  <a:pt x="162202" y="1766132"/>
                </a:lnTo>
                <a:lnTo>
                  <a:pt x="188336" y="1807567"/>
                </a:lnTo>
                <a:lnTo>
                  <a:pt x="216201" y="1847840"/>
                </a:lnTo>
                <a:lnTo>
                  <a:pt x="245760" y="1886909"/>
                </a:lnTo>
                <a:lnTo>
                  <a:pt x="276979" y="1924730"/>
                </a:lnTo>
                <a:lnTo>
                  <a:pt x="309824" y="1961259"/>
                </a:lnTo>
                <a:lnTo>
                  <a:pt x="344258" y="1996453"/>
                </a:lnTo>
                <a:lnTo>
                  <a:pt x="380247" y="2030270"/>
                </a:lnTo>
                <a:lnTo>
                  <a:pt x="417756" y="2062665"/>
                </a:lnTo>
                <a:lnTo>
                  <a:pt x="456750" y="2093594"/>
                </a:lnTo>
                <a:lnTo>
                  <a:pt x="497194" y="2123016"/>
                </a:lnTo>
                <a:lnTo>
                  <a:pt x="539053" y="2150887"/>
                </a:lnTo>
                <a:lnTo>
                  <a:pt x="582293" y="2177162"/>
                </a:lnTo>
                <a:lnTo>
                  <a:pt x="626877" y="2201799"/>
                </a:lnTo>
                <a:lnTo>
                  <a:pt x="672772" y="2224755"/>
                </a:lnTo>
                <a:lnTo>
                  <a:pt x="709144" y="2240626"/>
                </a:lnTo>
                <a:lnTo>
                  <a:pt x="750146" y="2256655"/>
                </a:lnTo>
                <a:lnTo>
                  <a:pt x="796478" y="2272606"/>
                </a:lnTo>
                <a:lnTo>
                  <a:pt x="848842" y="2288243"/>
                </a:lnTo>
                <a:lnTo>
                  <a:pt x="907938" y="2303330"/>
                </a:lnTo>
                <a:lnTo>
                  <a:pt x="907938" y="1704180"/>
                </a:lnTo>
                <a:lnTo>
                  <a:pt x="858077" y="1676774"/>
                </a:lnTo>
                <a:lnTo>
                  <a:pt x="812689" y="1646004"/>
                </a:lnTo>
                <a:lnTo>
                  <a:pt x="771650" y="1612212"/>
                </a:lnTo>
                <a:lnTo>
                  <a:pt x="734836" y="1575742"/>
                </a:lnTo>
                <a:lnTo>
                  <a:pt x="702121" y="1536938"/>
                </a:lnTo>
                <a:lnTo>
                  <a:pt x="673380" y="1496145"/>
                </a:lnTo>
                <a:lnTo>
                  <a:pt x="648488" y="1453705"/>
                </a:lnTo>
                <a:lnTo>
                  <a:pt x="627321" y="1409963"/>
                </a:lnTo>
                <a:lnTo>
                  <a:pt x="609753" y="1365262"/>
                </a:lnTo>
                <a:lnTo>
                  <a:pt x="595659" y="1319947"/>
                </a:lnTo>
                <a:lnTo>
                  <a:pt x="584915" y="1274361"/>
                </a:lnTo>
                <a:lnTo>
                  <a:pt x="577396" y="1228848"/>
                </a:lnTo>
                <a:lnTo>
                  <a:pt x="572976" y="1183752"/>
                </a:lnTo>
                <a:lnTo>
                  <a:pt x="571530" y="1139416"/>
                </a:lnTo>
                <a:lnTo>
                  <a:pt x="573463" y="1087192"/>
                </a:lnTo>
                <a:lnTo>
                  <a:pt x="579195" y="1036528"/>
                </a:lnTo>
                <a:lnTo>
                  <a:pt x="588626" y="987531"/>
                </a:lnTo>
                <a:lnTo>
                  <a:pt x="601656" y="940310"/>
                </a:lnTo>
                <a:lnTo>
                  <a:pt x="618186" y="894971"/>
                </a:lnTo>
                <a:lnTo>
                  <a:pt x="638115" y="851621"/>
                </a:lnTo>
                <a:lnTo>
                  <a:pt x="661343" y="810369"/>
                </a:lnTo>
                <a:lnTo>
                  <a:pt x="687771" y="771322"/>
                </a:lnTo>
                <a:lnTo>
                  <a:pt x="717299" y="734587"/>
                </a:lnTo>
                <a:lnTo>
                  <a:pt x="749827" y="700271"/>
                </a:lnTo>
                <a:lnTo>
                  <a:pt x="785255" y="668482"/>
                </a:lnTo>
                <a:lnTo>
                  <a:pt x="823483" y="639327"/>
                </a:lnTo>
                <a:lnTo>
                  <a:pt x="864410" y="612913"/>
                </a:lnTo>
                <a:lnTo>
                  <a:pt x="907938" y="589349"/>
                </a:lnTo>
                <a:lnTo>
                  <a:pt x="907938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90775" y="912875"/>
            <a:ext cx="1905" cy="5066030"/>
          </a:xfrm>
          <a:custGeom>
            <a:avLst/>
            <a:gdLst/>
            <a:ahLst/>
            <a:cxnLst/>
            <a:rect l="l" t="t" r="r" b="b"/>
            <a:pathLst>
              <a:path w="1905" h="5066030">
                <a:moveTo>
                  <a:pt x="0" y="0"/>
                </a:moveTo>
                <a:lnTo>
                  <a:pt x="1650" y="5065649"/>
                </a:lnTo>
              </a:path>
            </a:pathLst>
          </a:custGeom>
          <a:ln w="1905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7058" y="4605759"/>
            <a:ext cx="2188756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marL="12700">
              <a:lnSpc>
                <a:spcPct val="100000"/>
              </a:lnSpc>
              <a:spcBef>
                <a:spcPts val="95"/>
              </a:spcBef>
              <a:defRPr sz="2800" b="0" i="0" spc="-105">
                <a:solidFill>
                  <a:schemeClr val="bg1"/>
                </a:solidFill>
                <a:latin typeface="Futura Md BT" panose="020B0602020204020303" pitchFamily="34" charset="0"/>
                <a:ea typeface="+mj-ea"/>
                <a:cs typeface="Verdana"/>
              </a:defRPr>
            </a:lvl1pPr>
          </a:lstStyle>
          <a:p>
            <a:endParaRPr lang="en-IN" sz="1800" dirty="0"/>
          </a:p>
        </p:txBody>
      </p:sp>
      <p:sp>
        <p:nvSpPr>
          <p:cNvPr id="13" name="object 10">
            <a:extLst>
              <a:ext uri="{FF2B5EF4-FFF2-40B4-BE49-F238E27FC236}">
                <a16:creationId xmlns="" xmlns:a16="http://schemas.microsoft.com/office/drawing/2014/main" id="{B70CA93C-FAC3-4A28-AEF5-A0EF99E86643}"/>
              </a:ext>
            </a:extLst>
          </p:cNvPr>
          <p:cNvSpPr txBox="1"/>
          <p:nvPr/>
        </p:nvSpPr>
        <p:spPr>
          <a:xfrm>
            <a:off x="2934843" y="5765685"/>
            <a:ext cx="2188756" cy="7200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endParaRPr dirty="0">
              <a:solidFill>
                <a:srgbClr val="00B050"/>
              </a:solidFill>
              <a:latin typeface="Futura Md BT" panose="020B0602020204020303" pitchFamily="34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lang="en-IN" dirty="0">
                <a:solidFill>
                  <a:srgbClr val="00B050"/>
                </a:solidFill>
                <a:latin typeface="Futura Bk BT" panose="020B0502020204020303" pitchFamily="34" charset="0"/>
                <a:cs typeface="Times New Roman"/>
              </a:rPr>
              <a:t>February 2020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3679675-1C74-467F-ADDF-FD28490EE7DE}"/>
              </a:ext>
            </a:extLst>
          </p:cNvPr>
          <p:cNvSpPr/>
          <p:nvPr/>
        </p:nvSpPr>
        <p:spPr>
          <a:xfrm>
            <a:off x="3402134" y="443366"/>
            <a:ext cx="52084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1" spc="-105" dirty="0">
                <a:solidFill>
                  <a:schemeClr val="bg1"/>
                </a:solidFill>
                <a:latin typeface="Futura Bk BT" panose="020B0502020204020303" pitchFamily="34" charset="0"/>
                <a:cs typeface="Verdana"/>
              </a:rPr>
              <a:t>Information</a:t>
            </a:r>
            <a:r>
              <a:rPr lang="en-IN" sz="2800" b="1" spc="-275" dirty="0">
                <a:solidFill>
                  <a:schemeClr val="bg1"/>
                </a:solidFill>
                <a:latin typeface="Futura Bk BT" panose="020B0502020204020303" pitchFamily="34" charset="0"/>
                <a:cs typeface="Verdana"/>
              </a:rPr>
              <a:t> </a:t>
            </a:r>
            <a:r>
              <a:rPr lang="en-IN" sz="2800" b="1" spc="20" dirty="0">
                <a:solidFill>
                  <a:schemeClr val="bg1"/>
                </a:solidFill>
                <a:latin typeface="Futura Bk BT" panose="020B0502020204020303" pitchFamily="34" charset="0"/>
                <a:cs typeface="Verdana"/>
              </a:rPr>
              <a:t>Memorandum</a:t>
            </a:r>
            <a:endParaRPr lang="en-IN" sz="28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985966E-4B92-4F4F-A3A2-360F2F68C7D4}"/>
              </a:ext>
            </a:extLst>
          </p:cNvPr>
          <p:cNvSpPr/>
          <p:nvPr/>
        </p:nvSpPr>
        <p:spPr>
          <a:xfrm>
            <a:off x="4699997" y="5009164"/>
            <a:ext cx="502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2000" b="1" dirty="0">
                <a:highlight>
                  <a:srgbClr val="C0C0C0"/>
                </a:highlight>
                <a:latin typeface="Futura Bk BT" panose="020B0502020204020303" pitchFamily="34" charset="0"/>
              </a:rPr>
              <a:t>OM TOWER, 32 JAWAHARLAL NEHRU ROAD . KOLKATA-700071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DFBBC07-F485-477D-B7A7-2AAB5B4AE1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0"/>
          <a:stretch/>
        </p:blipFill>
        <p:spPr>
          <a:xfrm>
            <a:off x="2819400" y="392567"/>
            <a:ext cx="6919791" cy="45023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8892"/>
            <a:ext cx="1518668" cy="9354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6987" y="162813"/>
            <a:ext cx="995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102600" algn="l"/>
                <a:tab pos="9943465" algn="l"/>
              </a:tabLst>
            </a:pPr>
            <a:r>
              <a:rPr u="heavy" spc="105" dirty="0">
                <a:uFill>
                  <a:solidFill>
                    <a:srgbClr val="66CC33"/>
                  </a:solidFill>
                </a:uFill>
              </a:rPr>
              <a:t> 	</a:t>
            </a:r>
            <a:r>
              <a:rPr u="heavy" spc="10" dirty="0">
                <a:uFill>
                  <a:solidFill>
                    <a:srgbClr val="66CC33"/>
                  </a:solidFill>
                </a:uFill>
              </a:rPr>
              <a:t>Contents	</a:t>
            </a:r>
          </a:p>
        </p:txBody>
      </p:sp>
      <p:sp>
        <p:nvSpPr>
          <p:cNvPr id="3" name="object 3"/>
          <p:cNvSpPr/>
          <p:nvPr/>
        </p:nvSpPr>
        <p:spPr>
          <a:xfrm>
            <a:off x="945226" y="1530619"/>
            <a:ext cx="949247" cy="1152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99541" y="2942154"/>
            <a:ext cx="715334" cy="1145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32574" y="1489875"/>
            <a:ext cx="797339" cy="10643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74422" y="2853037"/>
            <a:ext cx="1050177" cy="962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35454" y="1756917"/>
            <a:ext cx="13843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40" dirty="0">
                <a:latin typeface="Arial"/>
                <a:cs typeface="Arial"/>
              </a:rPr>
              <a:t>Pro</a:t>
            </a:r>
            <a:r>
              <a:rPr lang="en-IN" sz="1600" spc="40" dirty="0">
                <a:latin typeface="Arial"/>
                <a:cs typeface="Arial"/>
              </a:rPr>
              <a:t>ject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35" dirty="0">
                <a:latin typeface="Arial"/>
                <a:cs typeface="Arial"/>
              </a:rPr>
              <a:t>Brief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12594" y="3205098"/>
            <a:ext cx="17335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60" dirty="0">
                <a:latin typeface="Arial"/>
                <a:cs typeface="Arial"/>
              </a:rPr>
              <a:t>Location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45" dirty="0">
                <a:latin typeface="Arial"/>
                <a:cs typeface="Arial"/>
              </a:rPr>
              <a:t>Analysis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34759" y="1756917"/>
            <a:ext cx="21583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50" dirty="0">
                <a:latin typeface="Arial"/>
                <a:cs typeface="Arial"/>
              </a:rPr>
              <a:t>Property</a:t>
            </a:r>
            <a:r>
              <a:rPr lang="en-IN" sz="1600" spc="50" dirty="0">
                <a:latin typeface="Arial"/>
                <a:cs typeface="Arial"/>
              </a:rPr>
              <a:t> Images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34759" y="2975609"/>
            <a:ext cx="2003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60" dirty="0">
                <a:latin typeface="Arial"/>
                <a:cs typeface="Arial"/>
              </a:rPr>
              <a:t>Contact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90" dirty="0">
                <a:latin typeface="Arial"/>
                <a:cs typeface="Arial"/>
              </a:rPr>
              <a:t>Information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0175" y="6676969"/>
            <a:ext cx="36322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solidFill>
                  <a:srgbClr val="808080"/>
                </a:solidFill>
                <a:latin typeface="Arial"/>
                <a:cs typeface="Arial"/>
              </a:rPr>
              <a:t>Page</a:t>
            </a:r>
            <a:r>
              <a:rPr sz="800" spc="-3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800" dirty="0">
                <a:solidFill>
                  <a:srgbClr val="808080"/>
                </a:solidFill>
                <a:latin typeface="Arial"/>
                <a:cs typeface="Arial"/>
              </a:rPr>
              <a:t>2</a:t>
            </a:fld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365125"/>
            <a:ext cx="3930540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rtl="0">
              <a:lnSpc>
                <a:spcPct val="90000"/>
              </a:lnSpc>
              <a:spcBef>
                <a:spcPct val="0"/>
              </a:spcBef>
              <a:tabLst>
                <a:tab pos="7433945" algn="l"/>
                <a:tab pos="9943465" algn="l"/>
              </a:tabLst>
            </a:pPr>
            <a:r>
              <a:rPr lang="en-US" sz="2100" u="heavy" kern="1200" spc="105" dirty="0">
                <a:uFill>
                  <a:solidFill>
                    <a:srgbClr val="66CC33"/>
                  </a:solidFill>
                </a:uFill>
                <a:latin typeface="+mj-lt"/>
                <a:cs typeface="+mj-cs"/>
              </a:rPr>
              <a:t> 	</a:t>
            </a:r>
            <a:r>
              <a:rPr lang="en-US" sz="2100" u="heavy" kern="1200" spc="-40" dirty="0">
                <a:uFill>
                  <a:solidFill>
                    <a:srgbClr val="66CC33"/>
                  </a:solidFill>
                </a:uFill>
                <a:latin typeface="+mj-lt"/>
                <a:cs typeface="+mj-cs"/>
              </a:rPr>
              <a:t>Project</a:t>
            </a:r>
            <a:r>
              <a:rPr lang="en-US" sz="2100" u="heavy" kern="1200" spc="30" dirty="0">
                <a:uFill>
                  <a:solidFill>
                    <a:srgbClr val="66CC33"/>
                  </a:solidFill>
                </a:uFill>
                <a:latin typeface="+mj-lt"/>
                <a:cs typeface="+mj-cs"/>
              </a:rPr>
              <a:t> </a:t>
            </a:r>
            <a:r>
              <a:rPr lang="en-US" sz="2100" u="heavy" kern="1200" spc="-45" dirty="0">
                <a:uFill>
                  <a:solidFill>
                    <a:srgbClr val="66CC33"/>
                  </a:solidFill>
                </a:uFill>
                <a:latin typeface="+mj-lt"/>
                <a:cs typeface="+mj-cs"/>
              </a:rPr>
              <a:t>Brief	</a:t>
            </a:r>
          </a:p>
        </p:txBody>
      </p:sp>
      <p:cxnSp>
        <p:nvCxnSpPr>
          <p:cNvPr id="16" name="Straight Arrow Connector 12">
            <a:extLst>
              <a:ext uri="{FF2B5EF4-FFF2-40B4-BE49-F238E27FC236}">
                <a16:creationId xmlns=""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32447" y="2316480"/>
            <a:ext cx="371475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ject 5"/>
          <p:cNvSpPr txBox="1"/>
          <p:nvPr/>
        </p:nvSpPr>
        <p:spPr>
          <a:xfrm>
            <a:off x="683256" y="2346974"/>
            <a:ext cx="3888744" cy="369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98450" marR="5080" indent="-228600" algn="just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35" dirty="0">
                <a:latin typeface="Futura Bk BT" panose="020B0502020204020303" pitchFamily="34" charset="0"/>
              </a:rPr>
              <a:t>CBRE</a:t>
            </a:r>
            <a:r>
              <a:rPr lang="en-US" sz="1600" spc="-140" dirty="0">
                <a:latin typeface="Futura Bk BT" panose="020B0502020204020303" pitchFamily="34" charset="0"/>
              </a:rPr>
              <a:t>  </a:t>
            </a:r>
            <a:r>
              <a:rPr lang="en-US" sz="1600" spc="35" dirty="0">
                <a:latin typeface="Futura Bk BT" panose="020B0502020204020303" pitchFamily="34" charset="0"/>
              </a:rPr>
              <a:t>has </a:t>
            </a:r>
            <a:r>
              <a:rPr lang="en-US" sz="1600" spc="45" dirty="0">
                <a:latin typeface="Futura Bk BT" panose="020B0502020204020303" pitchFamily="34" charset="0"/>
              </a:rPr>
              <a:t>been </a:t>
            </a:r>
            <a:r>
              <a:rPr lang="en-US" sz="1600" spc="80" dirty="0">
                <a:latin typeface="Futura Bk BT" panose="020B0502020204020303" pitchFamily="34" charset="0"/>
              </a:rPr>
              <a:t>appointed </a:t>
            </a:r>
            <a:r>
              <a:rPr lang="en-IN" sz="1600" spc="80" dirty="0" smtClean="0">
                <a:latin typeface="Futura Bk BT" panose="020B0502020204020303" pitchFamily="34" charset="0"/>
                <a:cs typeface="Arial"/>
              </a:rPr>
              <a:t>by </a:t>
            </a:r>
            <a:r>
              <a:rPr lang="en-IN" sz="1600" spc="80" dirty="0" err="1">
                <a:latin typeface="Futura Bk BT" panose="020B0502020204020303" pitchFamily="34" charset="0"/>
                <a:cs typeface="Arial"/>
              </a:rPr>
              <a:t>mjunction</a:t>
            </a:r>
            <a:r>
              <a:rPr lang="en-IN" sz="1600" spc="80" dirty="0">
                <a:latin typeface="Futura Bk BT" panose="020B0502020204020303" pitchFamily="34" charset="0"/>
                <a:cs typeface="Arial"/>
              </a:rPr>
              <a:t> </a:t>
            </a:r>
            <a:r>
              <a:rPr lang="en-US" sz="1600" spc="120" dirty="0" smtClean="0">
                <a:latin typeface="Futura Bk BT" panose="020B0502020204020303" pitchFamily="34" charset="0"/>
              </a:rPr>
              <a:t>to </a:t>
            </a:r>
            <a:r>
              <a:rPr lang="en-US" sz="1600" spc="50" dirty="0">
                <a:latin typeface="Futura Bk BT" panose="020B0502020204020303" pitchFamily="34" charset="0"/>
              </a:rPr>
              <a:t>sell the offices at 32, Jawaharlal Nehru Road, Kolkata-700071.</a:t>
            </a:r>
          </a:p>
          <a:p>
            <a:pPr marL="298450" marR="5080" indent="-228600" algn="just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20" dirty="0">
                <a:latin typeface="Futura Bk BT" panose="020B0502020204020303" pitchFamily="34" charset="0"/>
              </a:rPr>
              <a:t>The building is one of the most premium Commercial  building </a:t>
            </a:r>
            <a:r>
              <a:rPr lang="en-US" sz="1600" spc="95" dirty="0">
                <a:latin typeface="Futura Bk BT" panose="020B0502020204020303" pitchFamily="34" charset="0"/>
              </a:rPr>
              <a:t>in </a:t>
            </a:r>
            <a:r>
              <a:rPr lang="en-US" sz="1600" spc="60" dirty="0">
                <a:latin typeface="Futura Bk BT" panose="020B0502020204020303" pitchFamily="34" charset="0"/>
              </a:rPr>
              <a:t>one </a:t>
            </a:r>
            <a:r>
              <a:rPr lang="en-US" sz="1600" spc="114" dirty="0">
                <a:latin typeface="Futura Bk BT" panose="020B0502020204020303" pitchFamily="34" charset="0"/>
              </a:rPr>
              <a:t>of </a:t>
            </a:r>
            <a:r>
              <a:rPr lang="en-US" sz="1600" spc="85" dirty="0">
                <a:latin typeface="Futura Bk BT" panose="020B0502020204020303" pitchFamily="34" charset="0"/>
              </a:rPr>
              <a:t>the </a:t>
            </a:r>
            <a:r>
              <a:rPr lang="en-US" sz="1600" spc="95" dirty="0">
                <a:latin typeface="Futura Bk BT" panose="020B0502020204020303" pitchFamily="34" charset="0"/>
              </a:rPr>
              <a:t>most</a:t>
            </a:r>
            <a:r>
              <a:rPr lang="en-US" sz="1600" spc="-20" dirty="0">
                <a:latin typeface="Futura Bk BT" panose="020B0502020204020303" pitchFamily="34" charset="0"/>
              </a:rPr>
              <a:t> </a:t>
            </a:r>
            <a:r>
              <a:rPr lang="en-US" sz="1600" spc="80" dirty="0">
                <a:latin typeface="Futura Bk BT" panose="020B0502020204020303" pitchFamily="34" charset="0"/>
              </a:rPr>
              <a:t>posh</a:t>
            </a:r>
            <a:r>
              <a:rPr lang="en-US" sz="1600" dirty="0">
                <a:latin typeface="Futura Bk BT" panose="020B0502020204020303" pitchFamily="34" charset="0"/>
              </a:rPr>
              <a:t> </a:t>
            </a:r>
            <a:r>
              <a:rPr lang="en-US" sz="1600" spc="65" dirty="0">
                <a:latin typeface="Futura Bk BT" panose="020B0502020204020303" pitchFamily="34" charset="0"/>
              </a:rPr>
              <a:t>locations </a:t>
            </a:r>
            <a:r>
              <a:rPr lang="en-US" sz="1600" spc="100" dirty="0">
                <a:latin typeface="Futura Bk BT" panose="020B0502020204020303" pitchFamily="34" charset="0"/>
              </a:rPr>
              <a:t>in </a:t>
            </a:r>
            <a:r>
              <a:rPr lang="en-US" sz="1600" spc="85" dirty="0">
                <a:latin typeface="Futura Bk BT" panose="020B0502020204020303" pitchFamily="34" charset="0"/>
              </a:rPr>
              <a:t>the </a:t>
            </a:r>
            <a:r>
              <a:rPr lang="en-US" sz="1600" spc="70" dirty="0">
                <a:latin typeface="Futura Bk BT" panose="020B0502020204020303" pitchFamily="34" charset="0"/>
              </a:rPr>
              <a:t>city </a:t>
            </a:r>
            <a:r>
              <a:rPr lang="en-US" sz="1600" spc="-95" dirty="0">
                <a:latin typeface="Futura Bk BT" panose="020B0502020204020303" pitchFamily="34" charset="0"/>
              </a:rPr>
              <a:t>– Park Street</a:t>
            </a:r>
            <a:endParaRPr lang="en-US" sz="1600" spc="75" dirty="0">
              <a:latin typeface="Futura Bk BT" panose="020B0502020204020303" pitchFamily="34" charset="0"/>
            </a:endParaRPr>
          </a:p>
          <a:p>
            <a:pPr marL="298450" marR="5080" indent="-228600" algn="just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75" dirty="0">
                <a:latin typeface="Futura Bk BT" panose="020B0502020204020303" pitchFamily="34" charset="0"/>
              </a:rPr>
              <a:t>The building comes with 3 open car parking.</a:t>
            </a:r>
          </a:p>
          <a:p>
            <a:pPr marL="297815" marR="198120" indent="-228600" algn="just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spc="85" dirty="0">
                <a:latin typeface="Futura Bk BT" panose="020B0502020204020303" pitchFamily="34" charset="0"/>
              </a:rPr>
              <a:t>The Built-Up Area is measured 3930 ( in </a:t>
            </a:r>
            <a:r>
              <a:rPr lang="en-US" sz="1600" spc="85" dirty="0" err="1">
                <a:latin typeface="Futura Bk BT" panose="020B0502020204020303" pitchFamily="34" charset="0"/>
              </a:rPr>
              <a:t>Sq</a:t>
            </a:r>
            <a:r>
              <a:rPr lang="en-US" sz="1600" spc="85" dirty="0">
                <a:latin typeface="Futura Bk BT" panose="020B0502020204020303" pitchFamily="34" charset="0"/>
              </a:rPr>
              <a:t> ft) in 11</a:t>
            </a:r>
            <a:r>
              <a:rPr lang="en-US" sz="1600" spc="85" baseline="30000" dirty="0">
                <a:latin typeface="Futura Bk BT" panose="020B0502020204020303" pitchFamily="34" charset="0"/>
              </a:rPr>
              <a:t>th</a:t>
            </a:r>
            <a:r>
              <a:rPr lang="en-US" sz="1600" spc="85" dirty="0">
                <a:latin typeface="Futura Bk BT" panose="020B0502020204020303" pitchFamily="34" charset="0"/>
              </a:rPr>
              <a:t> floor</a:t>
            </a:r>
          </a:p>
          <a:p>
            <a:pPr marL="297815" marR="198120" indent="-228600" algn="just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Futura Bk BT" panose="020B0502020204020303" pitchFamily="34" charset="0"/>
              </a:rPr>
              <a:t>Exquisite flooring and premium fittings adorn the property. </a:t>
            </a:r>
          </a:p>
          <a:p>
            <a:pPr marL="297815" marR="198120" indent="-228600" algn="just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Futura Bk BT" panose="020B0502020204020303" pitchFamily="34" charset="0"/>
              </a:rPr>
              <a:t>B+G+14 Construction</a:t>
            </a:r>
          </a:p>
          <a:p>
            <a:pPr marL="297815" marR="198120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dirty="0">
              <a:latin typeface="Futura Bk BT" panose="020B0502020204020303" pitchFamily="34" charset="0"/>
            </a:endParaRPr>
          </a:p>
          <a:p>
            <a:pPr marL="297815" marR="198120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pc="85" dirty="0">
              <a:latin typeface="Futura Bk BT" panose="020B0502020204020303" pitchFamily="34" charset="0"/>
            </a:endParaRPr>
          </a:p>
          <a:p>
            <a:pPr marL="12065" marR="198120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dirty="0">
              <a:latin typeface="Futura Bk BT" panose="020B0502020204020303" pitchFamily="34" charset="0"/>
            </a:endParaRPr>
          </a:p>
          <a:p>
            <a:pPr marL="12700" marR="5080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pc="75" dirty="0">
              <a:latin typeface="Futura Bk BT" panose="020B0502020204020303" pitchFamily="34" charset="0"/>
            </a:endParaRPr>
          </a:p>
          <a:p>
            <a:pPr marL="298450" marR="5080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pc="50" dirty="0">
              <a:latin typeface="Futura Bk BT" panose="020B0502020204020303" pitchFamily="34" charset="0"/>
            </a:endParaRPr>
          </a:p>
          <a:p>
            <a:pPr marL="298450" marR="5080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pc="50" dirty="0">
              <a:latin typeface="Futura Bk BT" panose="020B0502020204020303" pitchFamily="34" charset="0"/>
            </a:endParaRPr>
          </a:p>
          <a:p>
            <a:pPr marL="12700" marR="5080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pc="50" dirty="0">
              <a:latin typeface="Futura Bk BT" panose="020B0502020204020303" pitchFamily="34" charset="0"/>
            </a:endParaRPr>
          </a:p>
          <a:p>
            <a:pPr marL="298450" marR="5080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pc="50" dirty="0">
              <a:latin typeface="Futura Bk BT" panose="020B0502020204020303" pitchFamily="34" charset="0"/>
            </a:endParaRPr>
          </a:p>
          <a:p>
            <a:pPr marL="298450" marR="5080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dirty="0">
              <a:latin typeface="Futura Bk BT" panose="020B05020202040203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399B84-49F6-4C58-9CC7-63E85699BF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4" r="21594"/>
          <a:stretch/>
        </p:blipFill>
        <p:spPr>
          <a:xfrm>
            <a:off x="4800600" y="152409"/>
            <a:ext cx="5074920" cy="6524559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object 2"/>
          <p:cNvSpPr/>
          <p:nvPr/>
        </p:nvSpPr>
        <p:spPr>
          <a:xfrm>
            <a:off x="143506" y="4520243"/>
            <a:ext cx="539750" cy="1369060"/>
          </a:xfrm>
          <a:custGeom>
            <a:avLst/>
            <a:gdLst/>
            <a:ahLst/>
            <a:cxnLst/>
            <a:rect l="l" t="t" r="r" b="b"/>
            <a:pathLst>
              <a:path w="539750" h="1369060">
                <a:moveTo>
                  <a:pt x="539380" y="0"/>
                </a:moveTo>
                <a:lnTo>
                  <a:pt x="479959" y="15578"/>
                </a:lnTo>
                <a:lnTo>
                  <a:pt x="419090" y="36967"/>
                </a:lnTo>
                <a:lnTo>
                  <a:pt x="372607" y="60348"/>
                </a:lnTo>
                <a:lnTo>
                  <a:pt x="328060" y="87012"/>
                </a:lnTo>
                <a:lnTo>
                  <a:pt x="285601" y="116789"/>
                </a:lnTo>
                <a:lnTo>
                  <a:pt x="245382" y="149509"/>
                </a:lnTo>
                <a:lnTo>
                  <a:pt x="207557" y="185003"/>
                </a:lnTo>
                <a:lnTo>
                  <a:pt x="172277" y="223100"/>
                </a:lnTo>
                <a:lnTo>
                  <a:pt x="139695" y="263631"/>
                </a:lnTo>
                <a:lnTo>
                  <a:pt x="110887" y="305653"/>
                </a:lnTo>
                <a:lnTo>
                  <a:pt x="85289" y="349269"/>
                </a:lnTo>
                <a:lnTo>
                  <a:pt x="62949" y="394342"/>
                </a:lnTo>
                <a:lnTo>
                  <a:pt x="43914" y="440736"/>
                </a:lnTo>
                <a:lnTo>
                  <a:pt x="28233" y="488316"/>
                </a:lnTo>
                <a:lnTo>
                  <a:pt x="15952" y="536946"/>
                </a:lnTo>
                <a:lnTo>
                  <a:pt x="7122" y="586488"/>
                </a:lnTo>
                <a:lnTo>
                  <a:pt x="1788" y="636809"/>
                </a:lnTo>
                <a:lnTo>
                  <a:pt x="0" y="687771"/>
                </a:lnTo>
                <a:lnTo>
                  <a:pt x="727" y="724198"/>
                </a:lnTo>
                <a:lnTo>
                  <a:pt x="6548" y="795967"/>
                </a:lnTo>
                <a:lnTo>
                  <a:pt x="23438" y="879909"/>
                </a:lnTo>
                <a:lnTo>
                  <a:pt x="38612" y="927632"/>
                </a:lnTo>
                <a:lnTo>
                  <a:pt x="57064" y="973792"/>
                </a:lnTo>
                <a:lnTo>
                  <a:pt x="78692" y="1018265"/>
                </a:lnTo>
                <a:lnTo>
                  <a:pt x="103396" y="1060926"/>
                </a:lnTo>
                <a:lnTo>
                  <a:pt x="131075" y="1101650"/>
                </a:lnTo>
                <a:lnTo>
                  <a:pt x="161629" y="1140312"/>
                </a:lnTo>
                <a:lnTo>
                  <a:pt x="194956" y="1176788"/>
                </a:lnTo>
                <a:lnTo>
                  <a:pt x="230956" y="1210953"/>
                </a:lnTo>
                <a:lnTo>
                  <a:pt x="269529" y="1242682"/>
                </a:lnTo>
                <a:lnTo>
                  <a:pt x="310573" y="1271849"/>
                </a:lnTo>
                <a:lnTo>
                  <a:pt x="353989" y="1298331"/>
                </a:lnTo>
                <a:lnTo>
                  <a:pt x="399675" y="1322003"/>
                </a:lnTo>
                <a:lnTo>
                  <a:pt x="458981" y="1345712"/>
                </a:lnTo>
                <a:lnTo>
                  <a:pt x="496137" y="1357431"/>
                </a:lnTo>
                <a:lnTo>
                  <a:pt x="539380" y="1368694"/>
                </a:lnTo>
                <a:lnTo>
                  <a:pt x="539380" y="1012665"/>
                </a:lnTo>
                <a:lnTo>
                  <a:pt x="494455" y="986455"/>
                </a:lnTo>
                <a:lnTo>
                  <a:pt x="455863" y="955682"/>
                </a:lnTo>
                <a:lnTo>
                  <a:pt x="423322" y="921113"/>
                </a:lnTo>
                <a:lnTo>
                  <a:pt x="396554" y="883518"/>
                </a:lnTo>
                <a:lnTo>
                  <a:pt x="375280" y="843666"/>
                </a:lnTo>
                <a:lnTo>
                  <a:pt x="359220" y="802326"/>
                </a:lnTo>
                <a:lnTo>
                  <a:pt x="348095" y="760267"/>
                </a:lnTo>
                <a:lnTo>
                  <a:pt x="341624" y="718258"/>
                </a:lnTo>
                <a:lnTo>
                  <a:pt x="339529" y="677068"/>
                </a:lnTo>
                <a:lnTo>
                  <a:pt x="343023" y="623366"/>
                </a:lnTo>
                <a:lnTo>
                  <a:pt x="353292" y="572649"/>
                </a:lnTo>
                <a:lnTo>
                  <a:pt x="370019" y="525260"/>
                </a:lnTo>
                <a:lnTo>
                  <a:pt x="392885" y="481541"/>
                </a:lnTo>
                <a:lnTo>
                  <a:pt x="421572" y="441834"/>
                </a:lnTo>
                <a:lnTo>
                  <a:pt x="455762" y="406481"/>
                </a:lnTo>
                <a:lnTo>
                  <a:pt x="495138" y="375824"/>
                </a:lnTo>
                <a:lnTo>
                  <a:pt x="539380" y="350205"/>
                </a:lnTo>
                <a:lnTo>
                  <a:pt x="539380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0175" y="6676969"/>
            <a:ext cx="363220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lang="en-IN" sz="800" spc="-5">
                <a:solidFill>
                  <a:srgbClr val="808080"/>
                </a:solidFill>
                <a:latin typeface="Arial"/>
                <a:cs typeface="Arial"/>
              </a:rPr>
              <a:t>Page</a:t>
            </a:r>
            <a:r>
              <a:rPr lang="en-IN" sz="800" spc="-30">
                <a:solidFill>
                  <a:srgbClr val="808080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800" smtClean="0">
                <a:solidFill>
                  <a:srgbClr val="808080"/>
                </a:solidFill>
                <a:latin typeface="Arial"/>
                <a:cs typeface="Arial"/>
              </a:rPr>
              <a:pPr marL="12700">
                <a:spcBef>
                  <a:spcPts val="25"/>
                </a:spcBef>
              </a:pPr>
              <a:t>3</a:t>
            </a:fld>
            <a:endParaRPr lang="en-IN"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06" y="4520243"/>
            <a:ext cx="539750" cy="1369060"/>
          </a:xfrm>
          <a:custGeom>
            <a:avLst/>
            <a:gdLst/>
            <a:ahLst/>
            <a:cxnLst/>
            <a:rect l="l" t="t" r="r" b="b"/>
            <a:pathLst>
              <a:path w="539750" h="1369060">
                <a:moveTo>
                  <a:pt x="539380" y="0"/>
                </a:moveTo>
                <a:lnTo>
                  <a:pt x="479959" y="15578"/>
                </a:lnTo>
                <a:lnTo>
                  <a:pt x="419090" y="36967"/>
                </a:lnTo>
                <a:lnTo>
                  <a:pt x="372607" y="60348"/>
                </a:lnTo>
                <a:lnTo>
                  <a:pt x="328060" y="87012"/>
                </a:lnTo>
                <a:lnTo>
                  <a:pt x="285601" y="116789"/>
                </a:lnTo>
                <a:lnTo>
                  <a:pt x="245382" y="149509"/>
                </a:lnTo>
                <a:lnTo>
                  <a:pt x="207557" y="185003"/>
                </a:lnTo>
                <a:lnTo>
                  <a:pt x="172277" y="223100"/>
                </a:lnTo>
                <a:lnTo>
                  <a:pt x="139695" y="263631"/>
                </a:lnTo>
                <a:lnTo>
                  <a:pt x="110887" y="305653"/>
                </a:lnTo>
                <a:lnTo>
                  <a:pt x="85289" y="349269"/>
                </a:lnTo>
                <a:lnTo>
                  <a:pt x="62949" y="394342"/>
                </a:lnTo>
                <a:lnTo>
                  <a:pt x="43914" y="440736"/>
                </a:lnTo>
                <a:lnTo>
                  <a:pt x="28233" y="488316"/>
                </a:lnTo>
                <a:lnTo>
                  <a:pt x="15952" y="536946"/>
                </a:lnTo>
                <a:lnTo>
                  <a:pt x="7122" y="586488"/>
                </a:lnTo>
                <a:lnTo>
                  <a:pt x="1788" y="636809"/>
                </a:lnTo>
                <a:lnTo>
                  <a:pt x="0" y="687771"/>
                </a:lnTo>
                <a:lnTo>
                  <a:pt x="727" y="724198"/>
                </a:lnTo>
                <a:lnTo>
                  <a:pt x="6548" y="795967"/>
                </a:lnTo>
                <a:lnTo>
                  <a:pt x="23438" y="879909"/>
                </a:lnTo>
                <a:lnTo>
                  <a:pt x="38612" y="927632"/>
                </a:lnTo>
                <a:lnTo>
                  <a:pt x="57064" y="973792"/>
                </a:lnTo>
                <a:lnTo>
                  <a:pt x="78692" y="1018265"/>
                </a:lnTo>
                <a:lnTo>
                  <a:pt x="103396" y="1060926"/>
                </a:lnTo>
                <a:lnTo>
                  <a:pt x="131075" y="1101650"/>
                </a:lnTo>
                <a:lnTo>
                  <a:pt x="161629" y="1140312"/>
                </a:lnTo>
                <a:lnTo>
                  <a:pt x="194956" y="1176788"/>
                </a:lnTo>
                <a:lnTo>
                  <a:pt x="230956" y="1210953"/>
                </a:lnTo>
                <a:lnTo>
                  <a:pt x="269529" y="1242682"/>
                </a:lnTo>
                <a:lnTo>
                  <a:pt x="310573" y="1271849"/>
                </a:lnTo>
                <a:lnTo>
                  <a:pt x="353989" y="1298331"/>
                </a:lnTo>
                <a:lnTo>
                  <a:pt x="399675" y="1322003"/>
                </a:lnTo>
                <a:lnTo>
                  <a:pt x="458981" y="1345712"/>
                </a:lnTo>
                <a:lnTo>
                  <a:pt x="496137" y="1357431"/>
                </a:lnTo>
                <a:lnTo>
                  <a:pt x="539380" y="1368694"/>
                </a:lnTo>
                <a:lnTo>
                  <a:pt x="539380" y="1012665"/>
                </a:lnTo>
                <a:lnTo>
                  <a:pt x="494455" y="986455"/>
                </a:lnTo>
                <a:lnTo>
                  <a:pt x="455863" y="955682"/>
                </a:lnTo>
                <a:lnTo>
                  <a:pt x="423322" y="921113"/>
                </a:lnTo>
                <a:lnTo>
                  <a:pt x="396554" y="883518"/>
                </a:lnTo>
                <a:lnTo>
                  <a:pt x="375280" y="843666"/>
                </a:lnTo>
                <a:lnTo>
                  <a:pt x="359220" y="802326"/>
                </a:lnTo>
                <a:lnTo>
                  <a:pt x="348095" y="760267"/>
                </a:lnTo>
                <a:lnTo>
                  <a:pt x="341624" y="718258"/>
                </a:lnTo>
                <a:lnTo>
                  <a:pt x="339529" y="677068"/>
                </a:lnTo>
                <a:lnTo>
                  <a:pt x="343023" y="623366"/>
                </a:lnTo>
                <a:lnTo>
                  <a:pt x="353292" y="572649"/>
                </a:lnTo>
                <a:lnTo>
                  <a:pt x="370019" y="525260"/>
                </a:lnTo>
                <a:lnTo>
                  <a:pt x="392885" y="481541"/>
                </a:lnTo>
                <a:lnTo>
                  <a:pt x="421572" y="441834"/>
                </a:lnTo>
                <a:lnTo>
                  <a:pt x="455762" y="406481"/>
                </a:lnTo>
                <a:lnTo>
                  <a:pt x="495138" y="375824"/>
                </a:lnTo>
                <a:lnTo>
                  <a:pt x="539380" y="350205"/>
                </a:lnTo>
                <a:lnTo>
                  <a:pt x="539380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6987" y="196087"/>
            <a:ext cx="995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779259" algn="l"/>
                <a:tab pos="9943465" algn="l"/>
              </a:tabLst>
            </a:pPr>
            <a:r>
              <a:rPr lang="en-IN" u="heavy" spc="105" dirty="0">
                <a:uFill>
                  <a:solidFill>
                    <a:srgbClr val="66CC33"/>
                  </a:solidFill>
                </a:uFill>
              </a:rPr>
              <a:t> 	</a:t>
            </a:r>
            <a:r>
              <a:rPr lang="en-IN" u="heavy" spc="-20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Location</a:t>
            </a:r>
            <a:r>
              <a:rPr lang="en-IN" u="heavy" spc="1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 </a:t>
            </a:r>
            <a:r>
              <a:rPr lang="en-IN" u="heavy" spc="-4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Analysis</a:t>
            </a:r>
            <a:r>
              <a:rPr lang="en-IN" u="heavy" spc="-45" dirty="0">
                <a:uFill>
                  <a:solidFill>
                    <a:srgbClr val="66CC33"/>
                  </a:solidFill>
                </a:uFill>
              </a:rPr>
              <a:t>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59039" y="6396744"/>
            <a:ext cx="161671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IN" sz="1450" i="1" spc="110">
                <a:latin typeface="Arial"/>
                <a:cs typeface="Arial"/>
              </a:rPr>
              <a:t>* </a:t>
            </a:r>
            <a:r>
              <a:rPr lang="en-IN" sz="1450" i="1" spc="15">
                <a:latin typeface="Arial"/>
                <a:cs typeface="Arial"/>
              </a:rPr>
              <a:t>Map </a:t>
            </a:r>
            <a:r>
              <a:rPr lang="en-IN" sz="1450" i="1" spc="50">
                <a:latin typeface="Arial"/>
                <a:cs typeface="Arial"/>
              </a:rPr>
              <a:t>Not </a:t>
            </a:r>
            <a:r>
              <a:rPr lang="en-IN" sz="1450" i="1" spc="85">
                <a:latin typeface="Arial"/>
                <a:cs typeface="Arial"/>
              </a:rPr>
              <a:t>to</a:t>
            </a:r>
            <a:r>
              <a:rPr lang="en-IN" sz="1450" i="1" spc="-155">
                <a:latin typeface="Arial"/>
                <a:cs typeface="Arial"/>
              </a:rPr>
              <a:t> </a:t>
            </a:r>
            <a:r>
              <a:rPr lang="en-IN" sz="1450" i="1" spc="-40">
                <a:latin typeface="Arial"/>
                <a:cs typeface="Arial"/>
              </a:rPr>
              <a:t>Scale</a:t>
            </a:r>
            <a:endParaRPr lang="en-IN"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0175" y="6676969"/>
            <a:ext cx="36322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IN" sz="800" spc="-5">
                <a:solidFill>
                  <a:srgbClr val="808080"/>
                </a:solidFill>
                <a:latin typeface="Arial"/>
                <a:cs typeface="Arial"/>
              </a:rPr>
              <a:t>Page</a:t>
            </a:r>
            <a:r>
              <a:rPr lang="en-IN" sz="800" spc="-30">
                <a:solidFill>
                  <a:srgbClr val="808080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800" smtClean="0">
                <a:solidFill>
                  <a:srgbClr val="808080"/>
                </a:solidFill>
                <a:latin typeface="Arial"/>
                <a:cs typeface="Arial"/>
              </a:rPr>
              <a:t>4</a:t>
            </a:fld>
            <a:endParaRPr sz="800">
              <a:latin typeface="Arial"/>
              <a:cs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F8B630C-6F61-4130-B1A3-AD4371A7BA3B}"/>
              </a:ext>
            </a:extLst>
          </p:cNvPr>
          <p:cNvSpPr/>
          <p:nvPr/>
        </p:nvSpPr>
        <p:spPr>
          <a:xfrm>
            <a:off x="4038600" y="3596544"/>
            <a:ext cx="1219200" cy="376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/>
              <a:t>The building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D538F6C-87AE-46E9-BA9A-351C20B1F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87" t="15732" b="7614"/>
          <a:stretch/>
        </p:blipFill>
        <p:spPr>
          <a:xfrm>
            <a:off x="903006" y="1110652"/>
            <a:ext cx="8709588" cy="50615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06" y="4520243"/>
            <a:ext cx="539750" cy="1369060"/>
          </a:xfrm>
          <a:custGeom>
            <a:avLst/>
            <a:gdLst/>
            <a:ahLst/>
            <a:cxnLst/>
            <a:rect l="l" t="t" r="r" b="b"/>
            <a:pathLst>
              <a:path w="539750" h="1369060">
                <a:moveTo>
                  <a:pt x="539380" y="0"/>
                </a:moveTo>
                <a:lnTo>
                  <a:pt x="479959" y="15578"/>
                </a:lnTo>
                <a:lnTo>
                  <a:pt x="419090" y="36967"/>
                </a:lnTo>
                <a:lnTo>
                  <a:pt x="372607" y="60348"/>
                </a:lnTo>
                <a:lnTo>
                  <a:pt x="328060" y="87012"/>
                </a:lnTo>
                <a:lnTo>
                  <a:pt x="285601" y="116789"/>
                </a:lnTo>
                <a:lnTo>
                  <a:pt x="245382" y="149509"/>
                </a:lnTo>
                <a:lnTo>
                  <a:pt x="207557" y="185003"/>
                </a:lnTo>
                <a:lnTo>
                  <a:pt x="172277" y="223100"/>
                </a:lnTo>
                <a:lnTo>
                  <a:pt x="139695" y="263631"/>
                </a:lnTo>
                <a:lnTo>
                  <a:pt x="110887" y="305653"/>
                </a:lnTo>
                <a:lnTo>
                  <a:pt x="85289" y="349269"/>
                </a:lnTo>
                <a:lnTo>
                  <a:pt x="62949" y="394342"/>
                </a:lnTo>
                <a:lnTo>
                  <a:pt x="43914" y="440736"/>
                </a:lnTo>
                <a:lnTo>
                  <a:pt x="28233" y="488316"/>
                </a:lnTo>
                <a:lnTo>
                  <a:pt x="15952" y="536946"/>
                </a:lnTo>
                <a:lnTo>
                  <a:pt x="7122" y="586488"/>
                </a:lnTo>
                <a:lnTo>
                  <a:pt x="1788" y="636809"/>
                </a:lnTo>
                <a:lnTo>
                  <a:pt x="0" y="687771"/>
                </a:lnTo>
                <a:lnTo>
                  <a:pt x="727" y="724198"/>
                </a:lnTo>
                <a:lnTo>
                  <a:pt x="6548" y="795967"/>
                </a:lnTo>
                <a:lnTo>
                  <a:pt x="23438" y="879909"/>
                </a:lnTo>
                <a:lnTo>
                  <a:pt x="38612" y="927632"/>
                </a:lnTo>
                <a:lnTo>
                  <a:pt x="57064" y="973792"/>
                </a:lnTo>
                <a:lnTo>
                  <a:pt x="78692" y="1018265"/>
                </a:lnTo>
                <a:lnTo>
                  <a:pt x="103396" y="1060926"/>
                </a:lnTo>
                <a:lnTo>
                  <a:pt x="131075" y="1101650"/>
                </a:lnTo>
                <a:lnTo>
                  <a:pt x="161629" y="1140312"/>
                </a:lnTo>
                <a:lnTo>
                  <a:pt x="194956" y="1176788"/>
                </a:lnTo>
                <a:lnTo>
                  <a:pt x="230956" y="1210953"/>
                </a:lnTo>
                <a:lnTo>
                  <a:pt x="269529" y="1242682"/>
                </a:lnTo>
                <a:lnTo>
                  <a:pt x="310573" y="1271849"/>
                </a:lnTo>
                <a:lnTo>
                  <a:pt x="353989" y="1298331"/>
                </a:lnTo>
                <a:lnTo>
                  <a:pt x="399675" y="1322003"/>
                </a:lnTo>
                <a:lnTo>
                  <a:pt x="458981" y="1345712"/>
                </a:lnTo>
                <a:lnTo>
                  <a:pt x="496137" y="1357431"/>
                </a:lnTo>
                <a:lnTo>
                  <a:pt x="539380" y="1368694"/>
                </a:lnTo>
                <a:lnTo>
                  <a:pt x="539380" y="1012665"/>
                </a:lnTo>
                <a:lnTo>
                  <a:pt x="494455" y="986455"/>
                </a:lnTo>
                <a:lnTo>
                  <a:pt x="455863" y="955682"/>
                </a:lnTo>
                <a:lnTo>
                  <a:pt x="423322" y="921113"/>
                </a:lnTo>
                <a:lnTo>
                  <a:pt x="396554" y="883518"/>
                </a:lnTo>
                <a:lnTo>
                  <a:pt x="375280" y="843666"/>
                </a:lnTo>
                <a:lnTo>
                  <a:pt x="359220" y="802326"/>
                </a:lnTo>
                <a:lnTo>
                  <a:pt x="348095" y="760267"/>
                </a:lnTo>
                <a:lnTo>
                  <a:pt x="341624" y="718258"/>
                </a:lnTo>
                <a:lnTo>
                  <a:pt x="339529" y="677068"/>
                </a:lnTo>
                <a:lnTo>
                  <a:pt x="343023" y="623366"/>
                </a:lnTo>
                <a:lnTo>
                  <a:pt x="353292" y="572649"/>
                </a:lnTo>
                <a:lnTo>
                  <a:pt x="370019" y="525260"/>
                </a:lnTo>
                <a:lnTo>
                  <a:pt x="392885" y="481541"/>
                </a:lnTo>
                <a:lnTo>
                  <a:pt x="421572" y="441834"/>
                </a:lnTo>
                <a:lnTo>
                  <a:pt x="455762" y="406481"/>
                </a:lnTo>
                <a:lnTo>
                  <a:pt x="495138" y="375824"/>
                </a:lnTo>
                <a:lnTo>
                  <a:pt x="539380" y="350205"/>
                </a:lnTo>
                <a:lnTo>
                  <a:pt x="539380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6987" y="161290"/>
            <a:ext cx="995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80200" algn="l"/>
                <a:tab pos="9943465" algn="l"/>
              </a:tabLst>
            </a:pPr>
            <a:r>
              <a:rPr u="heavy" spc="105" dirty="0">
                <a:uFill>
                  <a:solidFill>
                    <a:srgbClr val="66CC33"/>
                  </a:solidFill>
                </a:uFill>
              </a:rPr>
              <a:t> 	</a:t>
            </a:r>
            <a:r>
              <a:rPr u="heavy" spc="-20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Location</a:t>
            </a:r>
            <a:r>
              <a:rPr u="heavy" spc="1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 </a:t>
            </a:r>
            <a:r>
              <a:rPr u="heavy" spc="-4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Analysis</a:t>
            </a:r>
            <a:r>
              <a:rPr u="heavy" spc="-45" dirty="0">
                <a:uFill>
                  <a:solidFill>
                    <a:srgbClr val="66CC33"/>
                  </a:solidFill>
                </a:uFill>
              </a:rPr>
              <a:t>	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0175" y="6676969"/>
            <a:ext cx="36322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800" spc="-5" dirty="0">
                <a:solidFill>
                  <a:srgbClr val="808080"/>
                </a:solidFill>
                <a:latin typeface="Arial"/>
                <a:cs typeface="Arial"/>
              </a:rPr>
              <a:t>Page</a:t>
            </a:r>
            <a:r>
              <a:rPr sz="800" spc="-3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800" dirty="0">
                <a:solidFill>
                  <a:srgbClr val="808080"/>
                </a:solidFill>
                <a:latin typeface="Arial"/>
                <a:cs typeface="Arial"/>
              </a:rPr>
              <a:t>5</a:t>
            </a:fld>
            <a:endParaRPr sz="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386085"/>
              </p:ext>
            </p:extLst>
          </p:nvPr>
        </p:nvGraphicFramePr>
        <p:xfrm>
          <a:off x="1081785" y="1295400"/>
          <a:ext cx="8416290" cy="44371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686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476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9549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-50" dirty="0">
                          <a:solidFill>
                            <a:srgbClr val="FFFFFF"/>
                          </a:solidFill>
                          <a:latin typeface="Futura Bk BT" panose="020B0502020204020303" pitchFamily="34" charset="0"/>
                          <a:cs typeface="Arial"/>
                        </a:rPr>
                        <a:t>Place</a:t>
                      </a:r>
                      <a:endParaRPr sz="1600" b="1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B53"/>
                    </a:solidFill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Futura Bk BT" panose="020B0502020204020303" pitchFamily="34" charset="0"/>
                          <a:cs typeface="Arial"/>
                        </a:rPr>
                        <a:t>Distance 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Futura Bk BT" panose="020B0502020204020303" pitchFamily="34" charset="0"/>
                          <a:cs typeface="Arial"/>
                        </a:rPr>
                        <a:t>(</a:t>
                      </a:r>
                      <a:r>
                        <a:rPr sz="1600" b="1" spc="25" dirty="0" err="1">
                          <a:solidFill>
                            <a:srgbClr val="FFFFFF"/>
                          </a:solidFill>
                          <a:latin typeface="Futura Bk BT" panose="020B0502020204020303" pitchFamily="34" charset="0"/>
                          <a:cs typeface="Arial"/>
                        </a:rPr>
                        <a:t>Approx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Futura Bk BT" panose="020B0502020204020303" pitchFamily="34" charset="0"/>
                          <a:cs typeface="Arial"/>
                        </a:rPr>
                        <a:t>)</a:t>
                      </a:r>
                      <a:endParaRPr sz="1600" b="1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B5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9549"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600" b="1" spc="100" dirty="0">
                          <a:latin typeface="Futura Bk BT" panose="020B0502020204020303" pitchFamily="34" charset="0"/>
                          <a:cs typeface="Arial"/>
                        </a:rPr>
                        <a:t>Airport</a:t>
                      </a:r>
                      <a:endParaRPr sz="1600" b="1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3D1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lang="en-IN" sz="1400" b="1" dirty="0">
                          <a:latin typeface="Futura Bk BT" panose="020B0502020204020303" pitchFamily="34" charset="0"/>
                          <a:cs typeface="Arial"/>
                        </a:rPr>
                        <a:t>16 KM</a:t>
                      </a:r>
                      <a:endParaRPr sz="1400" b="1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3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183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60" dirty="0">
                          <a:latin typeface="Futura Bk BT" panose="020B0502020204020303" pitchFamily="34" charset="0"/>
                          <a:cs typeface="Arial"/>
                        </a:rPr>
                        <a:t>Howrah</a:t>
                      </a:r>
                      <a:r>
                        <a:rPr sz="1600" b="1" spc="85" dirty="0">
                          <a:latin typeface="Futura Bk BT" panose="020B0502020204020303" pitchFamily="34" charset="0"/>
                          <a:cs typeface="Arial"/>
                        </a:rPr>
                        <a:t> </a:t>
                      </a:r>
                      <a:r>
                        <a:rPr sz="1600" b="1" spc="50" dirty="0">
                          <a:latin typeface="Futura Bk BT" panose="020B0502020204020303" pitchFamily="34" charset="0"/>
                          <a:cs typeface="Arial"/>
                        </a:rPr>
                        <a:t>Station</a:t>
                      </a:r>
                      <a:endParaRPr sz="1600" b="1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9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400" b="1" dirty="0">
                          <a:latin typeface="Futura Bk BT" panose="020B0502020204020303" pitchFamily="34" charset="0"/>
                          <a:cs typeface="Arial"/>
                        </a:rPr>
                        <a:t>6.9 KM</a:t>
                      </a:r>
                      <a:endParaRPr sz="1400" b="1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954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10" dirty="0">
                          <a:latin typeface="Futura Bk BT" panose="020B0502020204020303" pitchFamily="34" charset="0"/>
                          <a:cs typeface="Arial"/>
                        </a:rPr>
                        <a:t>Sealdah</a:t>
                      </a:r>
                      <a:r>
                        <a:rPr sz="1600" b="1" spc="95" dirty="0">
                          <a:latin typeface="Futura Bk BT" panose="020B0502020204020303" pitchFamily="34" charset="0"/>
                          <a:cs typeface="Arial"/>
                        </a:rPr>
                        <a:t> </a:t>
                      </a:r>
                      <a:r>
                        <a:rPr sz="1600" b="1" spc="50" dirty="0">
                          <a:latin typeface="Futura Bk BT" panose="020B0502020204020303" pitchFamily="34" charset="0"/>
                          <a:cs typeface="Arial"/>
                        </a:rPr>
                        <a:t>Station</a:t>
                      </a:r>
                      <a:endParaRPr sz="1600" b="1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3D1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400" b="1" spc="90" dirty="0">
                          <a:latin typeface="Futura Bk BT" panose="020B0502020204020303" pitchFamily="34" charset="0"/>
                          <a:cs typeface="Arial"/>
                        </a:rPr>
                        <a:t>4 KM</a:t>
                      </a:r>
                      <a:endParaRPr sz="1400" b="1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3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9549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b="1" spc="10" dirty="0">
                          <a:latin typeface="Futura Bk BT" panose="020B0502020204020303" pitchFamily="34" charset="0"/>
                          <a:cs typeface="Arial"/>
                        </a:rPr>
                        <a:t>HDFC Bank</a:t>
                      </a:r>
                      <a:endParaRPr sz="1600" b="1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9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400" b="1" dirty="0">
                          <a:latin typeface="Futura Bk BT" panose="020B0502020204020303" pitchFamily="34" charset="0"/>
                          <a:cs typeface="Arial"/>
                        </a:rPr>
                        <a:t>0.05 KM</a:t>
                      </a:r>
                      <a:endParaRPr sz="1400" b="1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954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600" b="1" spc="75" dirty="0">
                          <a:latin typeface="Futura Bk BT" panose="020B0502020204020303" pitchFamily="34" charset="0"/>
                          <a:cs typeface="Arial"/>
                        </a:rPr>
                        <a:t>Park street Metro Station</a:t>
                      </a:r>
                      <a:endParaRPr sz="1600" b="1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3D1"/>
                    </a:solidFill>
                  </a:tcPr>
                </a:tc>
                <a:tc>
                  <a:txBody>
                    <a:bodyPr/>
                    <a:lstStyle/>
                    <a:p>
                      <a:pPr marL="1587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b="1" dirty="0">
                          <a:latin typeface="Futura Bk BT" panose="020B0502020204020303" pitchFamily="34" charset="0"/>
                          <a:cs typeface="Arial"/>
                        </a:rPr>
                        <a:t>0.05 KM</a:t>
                      </a:r>
                      <a:endParaRPr sz="1400" b="1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3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9549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25" dirty="0">
                          <a:latin typeface="Futura Bk BT" panose="020B0502020204020303" pitchFamily="34" charset="0"/>
                          <a:cs typeface="Arial"/>
                        </a:rPr>
                        <a:t>Sector</a:t>
                      </a:r>
                      <a:r>
                        <a:rPr sz="1600" b="1" spc="70" dirty="0">
                          <a:latin typeface="Futura Bk BT" panose="020B0502020204020303" pitchFamily="34" charset="0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Futura Bk BT" panose="020B0502020204020303" pitchFamily="34" charset="0"/>
                          <a:cs typeface="Arial"/>
                        </a:rPr>
                        <a:t>V</a:t>
                      </a:r>
                      <a:endParaRPr sz="1600" b="1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9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400" b="1" dirty="0">
                          <a:latin typeface="Futura Bk BT" panose="020B0502020204020303" pitchFamily="34" charset="0"/>
                          <a:cs typeface="Arial"/>
                        </a:rPr>
                        <a:t>14 KM</a:t>
                      </a:r>
                      <a:endParaRPr sz="1400" b="1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183"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600" b="1" spc="20" dirty="0">
                          <a:latin typeface="Futura Bk BT" panose="020B0502020204020303" pitchFamily="34" charset="0"/>
                          <a:cs typeface="Arial"/>
                        </a:rPr>
                        <a:t>Ruby</a:t>
                      </a:r>
                      <a:r>
                        <a:rPr sz="1600" b="1" spc="70" dirty="0">
                          <a:latin typeface="Futura Bk BT" panose="020B0502020204020303" pitchFamily="34" charset="0"/>
                          <a:cs typeface="Arial"/>
                        </a:rPr>
                        <a:t> </a:t>
                      </a:r>
                      <a:r>
                        <a:rPr sz="1600" b="1" spc="65" dirty="0">
                          <a:latin typeface="Futura Bk BT" panose="020B0502020204020303" pitchFamily="34" charset="0"/>
                          <a:cs typeface="Arial"/>
                        </a:rPr>
                        <a:t>Connector</a:t>
                      </a:r>
                      <a:endParaRPr sz="1600" b="1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3D1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en-IN" sz="1400" b="1" spc="90" dirty="0">
                          <a:latin typeface="Futura Bk BT" panose="020B0502020204020303" pitchFamily="34" charset="0"/>
                          <a:cs typeface="Arial"/>
                        </a:rPr>
                        <a:t>12.5 KM</a:t>
                      </a:r>
                      <a:endParaRPr sz="1400" b="1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3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183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b="1" dirty="0">
                          <a:latin typeface="Futura Bk BT" panose="020B0502020204020303" pitchFamily="34" charset="0"/>
                          <a:cs typeface="Arial"/>
                        </a:rPr>
                        <a:t>Nightingale Hospital</a:t>
                      </a:r>
                      <a:endParaRPr sz="1600" b="1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9"/>
                    </a:solidFill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400" b="1" dirty="0">
                          <a:latin typeface="Futura Bk BT" panose="020B0502020204020303" pitchFamily="34" charset="0"/>
                          <a:cs typeface="Arial"/>
                        </a:rPr>
                        <a:t>1.4 KM</a:t>
                      </a:r>
                      <a:endParaRPr sz="1400" b="1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9549"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b="1" dirty="0">
                          <a:latin typeface="Futura Bk BT" panose="020B0502020204020303" pitchFamily="34" charset="0"/>
                          <a:cs typeface="Arial"/>
                        </a:rPr>
                        <a:t>Dalhousie</a:t>
                      </a:r>
                      <a:endParaRPr sz="1600" b="1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3D1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400" b="1" spc="90" dirty="0">
                          <a:latin typeface="Futura Bk BT" panose="020B0502020204020303" pitchFamily="34" charset="0"/>
                          <a:cs typeface="Arial"/>
                        </a:rPr>
                        <a:t>2.4 KM</a:t>
                      </a:r>
                      <a:endParaRPr sz="1400" b="1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3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183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b="1" dirty="0">
                          <a:latin typeface="Futura Bk BT" panose="020B0502020204020303" pitchFamily="34" charset="0"/>
                          <a:cs typeface="Arial"/>
                        </a:rPr>
                        <a:t>Fire Brigade Head quarter </a:t>
                      </a:r>
                      <a:endParaRPr sz="1600" b="1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9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400" b="1" spc="90" dirty="0">
                          <a:latin typeface="Futura Bk BT" panose="020B0502020204020303" pitchFamily="34" charset="0"/>
                          <a:cs typeface="Arial"/>
                        </a:rPr>
                        <a:t>0.5 KM</a:t>
                      </a:r>
                      <a:endParaRPr sz="1400" b="1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9549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600" b="1" dirty="0">
                          <a:latin typeface="Futura Bk BT" panose="020B0502020204020303" pitchFamily="34" charset="0"/>
                          <a:cs typeface="Arial"/>
                        </a:rPr>
                        <a:t>Park hotel</a:t>
                      </a:r>
                      <a:endParaRPr sz="1600" b="1" dirty="0">
                        <a:latin typeface="Futura Bk BT" panose="020B0502020204020303" pitchFamily="34" charset="0"/>
                        <a:cs typeface="Arial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3D1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en-IN" sz="1400" b="1" spc="90" dirty="0">
                          <a:latin typeface="Futura Bk BT" panose="020B0502020204020303" pitchFamily="34" charset="0"/>
                          <a:cs typeface="Arial"/>
                        </a:rPr>
                        <a:t>0.3 KM</a:t>
                      </a: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3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06" y="4520243"/>
            <a:ext cx="539750" cy="1369060"/>
          </a:xfrm>
          <a:custGeom>
            <a:avLst/>
            <a:gdLst/>
            <a:ahLst/>
            <a:cxnLst/>
            <a:rect l="l" t="t" r="r" b="b"/>
            <a:pathLst>
              <a:path w="539750" h="1369060">
                <a:moveTo>
                  <a:pt x="539380" y="0"/>
                </a:moveTo>
                <a:lnTo>
                  <a:pt x="479959" y="15578"/>
                </a:lnTo>
                <a:lnTo>
                  <a:pt x="419090" y="36967"/>
                </a:lnTo>
                <a:lnTo>
                  <a:pt x="372607" y="60348"/>
                </a:lnTo>
                <a:lnTo>
                  <a:pt x="328060" y="87012"/>
                </a:lnTo>
                <a:lnTo>
                  <a:pt x="285601" y="116789"/>
                </a:lnTo>
                <a:lnTo>
                  <a:pt x="245382" y="149509"/>
                </a:lnTo>
                <a:lnTo>
                  <a:pt x="207557" y="185003"/>
                </a:lnTo>
                <a:lnTo>
                  <a:pt x="172277" y="223100"/>
                </a:lnTo>
                <a:lnTo>
                  <a:pt x="139695" y="263631"/>
                </a:lnTo>
                <a:lnTo>
                  <a:pt x="110887" y="305653"/>
                </a:lnTo>
                <a:lnTo>
                  <a:pt x="85289" y="349269"/>
                </a:lnTo>
                <a:lnTo>
                  <a:pt x="62949" y="394342"/>
                </a:lnTo>
                <a:lnTo>
                  <a:pt x="43914" y="440736"/>
                </a:lnTo>
                <a:lnTo>
                  <a:pt x="28233" y="488316"/>
                </a:lnTo>
                <a:lnTo>
                  <a:pt x="15952" y="536946"/>
                </a:lnTo>
                <a:lnTo>
                  <a:pt x="7122" y="586488"/>
                </a:lnTo>
                <a:lnTo>
                  <a:pt x="1788" y="636809"/>
                </a:lnTo>
                <a:lnTo>
                  <a:pt x="0" y="687771"/>
                </a:lnTo>
                <a:lnTo>
                  <a:pt x="727" y="724198"/>
                </a:lnTo>
                <a:lnTo>
                  <a:pt x="6548" y="795967"/>
                </a:lnTo>
                <a:lnTo>
                  <a:pt x="23438" y="879909"/>
                </a:lnTo>
                <a:lnTo>
                  <a:pt x="38612" y="927632"/>
                </a:lnTo>
                <a:lnTo>
                  <a:pt x="57064" y="973792"/>
                </a:lnTo>
                <a:lnTo>
                  <a:pt x="78692" y="1018265"/>
                </a:lnTo>
                <a:lnTo>
                  <a:pt x="103396" y="1060926"/>
                </a:lnTo>
                <a:lnTo>
                  <a:pt x="131075" y="1101650"/>
                </a:lnTo>
                <a:lnTo>
                  <a:pt x="161629" y="1140312"/>
                </a:lnTo>
                <a:lnTo>
                  <a:pt x="194956" y="1176788"/>
                </a:lnTo>
                <a:lnTo>
                  <a:pt x="230956" y="1210953"/>
                </a:lnTo>
                <a:lnTo>
                  <a:pt x="269529" y="1242682"/>
                </a:lnTo>
                <a:lnTo>
                  <a:pt x="310573" y="1271849"/>
                </a:lnTo>
                <a:lnTo>
                  <a:pt x="353989" y="1298331"/>
                </a:lnTo>
                <a:lnTo>
                  <a:pt x="399675" y="1322003"/>
                </a:lnTo>
                <a:lnTo>
                  <a:pt x="458981" y="1345712"/>
                </a:lnTo>
                <a:lnTo>
                  <a:pt x="496137" y="1357431"/>
                </a:lnTo>
                <a:lnTo>
                  <a:pt x="539380" y="1368694"/>
                </a:lnTo>
                <a:lnTo>
                  <a:pt x="539380" y="1012665"/>
                </a:lnTo>
                <a:lnTo>
                  <a:pt x="494455" y="986455"/>
                </a:lnTo>
                <a:lnTo>
                  <a:pt x="455863" y="955682"/>
                </a:lnTo>
                <a:lnTo>
                  <a:pt x="423322" y="921113"/>
                </a:lnTo>
                <a:lnTo>
                  <a:pt x="396554" y="883518"/>
                </a:lnTo>
                <a:lnTo>
                  <a:pt x="375280" y="843666"/>
                </a:lnTo>
                <a:lnTo>
                  <a:pt x="359220" y="802326"/>
                </a:lnTo>
                <a:lnTo>
                  <a:pt x="348095" y="760267"/>
                </a:lnTo>
                <a:lnTo>
                  <a:pt x="341624" y="718258"/>
                </a:lnTo>
                <a:lnTo>
                  <a:pt x="339529" y="677068"/>
                </a:lnTo>
                <a:lnTo>
                  <a:pt x="343023" y="623366"/>
                </a:lnTo>
                <a:lnTo>
                  <a:pt x="353292" y="572649"/>
                </a:lnTo>
                <a:lnTo>
                  <a:pt x="370019" y="525260"/>
                </a:lnTo>
                <a:lnTo>
                  <a:pt x="392885" y="481541"/>
                </a:lnTo>
                <a:lnTo>
                  <a:pt x="421572" y="441834"/>
                </a:lnTo>
                <a:lnTo>
                  <a:pt x="455762" y="406481"/>
                </a:lnTo>
                <a:lnTo>
                  <a:pt x="495138" y="375824"/>
                </a:lnTo>
                <a:lnTo>
                  <a:pt x="539380" y="350205"/>
                </a:lnTo>
                <a:lnTo>
                  <a:pt x="539380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59039" y="6396744"/>
            <a:ext cx="161671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IN" sz="1450" i="1" spc="110">
                <a:latin typeface="Arial"/>
                <a:cs typeface="Arial"/>
              </a:rPr>
              <a:t>* </a:t>
            </a:r>
            <a:r>
              <a:rPr lang="en-IN" sz="1450" i="1" spc="15">
                <a:latin typeface="Arial"/>
                <a:cs typeface="Arial"/>
              </a:rPr>
              <a:t>Map </a:t>
            </a:r>
            <a:r>
              <a:rPr lang="en-IN" sz="1450" i="1" spc="50">
                <a:latin typeface="Arial"/>
                <a:cs typeface="Arial"/>
              </a:rPr>
              <a:t>Not </a:t>
            </a:r>
            <a:r>
              <a:rPr lang="en-IN" sz="1450" i="1" spc="85">
                <a:latin typeface="Arial"/>
                <a:cs typeface="Arial"/>
              </a:rPr>
              <a:t>to</a:t>
            </a:r>
            <a:r>
              <a:rPr lang="en-IN" sz="1450" i="1" spc="-155">
                <a:latin typeface="Arial"/>
                <a:cs typeface="Arial"/>
              </a:rPr>
              <a:t> </a:t>
            </a:r>
            <a:r>
              <a:rPr lang="en-IN" sz="1450" i="1" spc="-40">
                <a:latin typeface="Arial"/>
                <a:cs typeface="Arial"/>
              </a:rPr>
              <a:t>Scale</a:t>
            </a:r>
            <a:endParaRPr lang="en-IN" sz="14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0175" y="6676969"/>
            <a:ext cx="363220" cy="13970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IN" sz="800" spc="-5">
                <a:solidFill>
                  <a:srgbClr val="808080"/>
                </a:solidFill>
                <a:latin typeface="Arial"/>
                <a:cs typeface="Arial"/>
              </a:rPr>
              <a:t>Page</a:t>
            </a:r>
            <a:r>
              <a:rPr lang="en-IN" sz="800" spc="-30">
                <a:solidFill>
                  <a:srgbClr val="808080"/>
                </a:solidFill>
                <a:latin typeface="Arial"/>
                <a:cs typeface="Arial"/>
              </a:rPr>
              <a:t> </a:t>
            </a:r>
            <a:fld id="{81D60167-4931-47E6-BA6A-407CBD079E47}" type="slidenum">
              <a:rPr sz="800" smtClean="0">
                <a:solidFill>
                  <a:srgbClr val="808080"/>
                </a:solidFill>
                <a:latin typeface="Arial"/>
                <a:cs typeface="Arial"/>
              </a:rPr>
              <a:t>6</a:t>
            </a:fld>
            <a:endParaRPr sz="800">
              <a:latin typeface="Arial"/>
              <a:cs typeface="Arial"/>
            </a:endParaRPr>
          </a:p>
        </p:txBody>
      </p:sp>
      <p:sp>
        <p:nvSpPr>
          <p:cNvPr id="15" name="object 3">
            <a:extLst>
              <a:ext uri="{FF2B5EF4-FFF2-40B4-BE49-F238E27FC236}">
                <a16:creationId xmlns="" xmlns:a16="http://schemas.microsoft.com/office/drawing/2014/main" id="{BDB56073-98DF-486F-8C8C-8D657798F3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6987" y="161290"/>
            <a:ext cx="995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80200" algn="l"/>
                <a:tab pos="9943465" algn="l"/>
              </a:tabLst>
            </a:pPr>
            <a:r>
              <a:rPr u="heavy" spc="105" dirty="0">
                <a:uFill>
                  <a:solidFill>
                    <a:srgbClr val="66CC33"/>
                  </a:solidFill>
                </a:uFill>
              </a:rPr>
              <a:t> 	</a:t>
            </a:r>
            <a:r>
              <a:rPr lang="en-IN" u="heavy" spc="-20" dirty="0">
                <a:uFill>
                  <a:solidFill>
                    <a:srgbClr val="66CC33"/>
                  </a:solidFill>
                </a:uFill>
              </a:rPr>
              <a:t>Property Images </a:t>
            </a:r>
            <a:r>
              <a:rPr u="heavy" spc="-45" dirty="0">
                <a:uFill>
                  <a:solidFill>
                    <a:srgbClr val="66CC33"/>
                  </a:solidFill>
                </a:uFill>
              </a:rPr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319C40E-65AE-4B8F-8297-5D498AED07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926" y="623569"/>
            <a:ext cx="4308808" cy="29874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6D34C89-619A-450B-A6FE-FC49E782CF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48" y="613410"/>
            <a:ext cx="4415852" cy="2987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D20D42D-D8FA-4278-89C9-059F20C65D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48" y="3699650"/>
            <a:ext cx="4415852" cy="29363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2A91AA0-88FE-4CBA-983D-CC1BBA4766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27" y="3689490"/>
            <a:ext cx="4308808" cy="29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5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506" y="4520243"/>
            <a:ext cx="539750" cy="1369060"/>
          </a:xfrm>
          <a:custGeom>
            <a:avLst/>
            <a:gdLst/>
            <a:ahLst/>
            <a:cxnLst/>
            <a:rect l="l" t="t" r="r" b="b"/>
            <a:pathLst>
              <a:path w="539750" h="1369060">
                <a:moveTo>
                  <a:pt x="539380" y="0"/>
                </a:moveTo>
                <a:lnTo>
                  <a:pt x="479959" y="15578"/>
                </a:lnTo>
                <a:lnTo>
                  <a:pt x="419090" y="36967"/>
                </a:lnTo>
                <a:lnTo>
                  <a:pt x="372607" y="60348"/>
                </a:lnTo>
                <a:lnTo>
                  <a:pt x="328060" y="87012"/>
                </a:lnTo>
                <a:lnTo>
                  <a:pt x="285601" y="116789"/>
                </a:lnTo>
                <a:lnTo>
                  <a:pt x="245382" y="149509"/>
                </a:lnTo>
                <a:lnTo>
                  <a:pt x="207557" y="185003"/>
                </a:lnTo>
                <a:lnTo>
                  <a:pt x="172277" y="223100"/>
                </a:lnTo>
                <a:lnTo>
                  <a:pt x="139695" y="263631"/>
                </a:lnTo>
                <a:lnTo>
                  <a:pt x="110887" y="305653"/>
                </a:lnTo>
                <a:lnTo>
                  <a:pt x="85289" y="349269"/>
                </a:lnTo>
                <a:lnTo>
                  <a:pt x="62949" y="394342"/>
                </a:lnTo>
                <a:lnTo>
                  <a:pt x="43914" y="440736"/>
                </a:lnTo>
                <a:lnTo>
                  <a:pt x="28233" y="488316"/>
                </a:lnTo>
                <a:lnTo>
                  <a:pt x="15952" y="536946"/>
                </a:lnTo>
                <a:lnTo>
                  <a:pt x="7122" y="586488"/>
                </a:lnTo>
                <a:lnTo>
                  <a:pt x="1788" y="636809"/>
                </a:lnTo>
                <a:lnTo>
                  <a:pt x="0" y="687771"/>
                </a:lnTo>
                <a:lnTo>
                  <a:pt x="727" y="724198"/>
                </a:lnTo>
                <a:lnTo>
                  <a:pt x="6548" y="795967"/>
                </a:lnTo>
                <a:lnTo>
                  <a:pt x="23438" y="879909"/>
                </a:lnTo>
                <a:lnTo>
                  <a:pt x="38612" y="927632"/>
                </a:lnTo>
                <a:lnTo>
                  <a:pt x="57064" y="973792"/>
                </a:lnTo>
                <a:lnTo>
                  <a:pt x="78692" y="1018265"/>
                </a:lnTo>
                <a:lnTo>
                  <a:pt x="103396" y="1060926"/>
                </a:lnTo>
                <a:lnTo>
                  <a:pt x="131075" y="1101650"/>
                </a:lnTo>
                <a:lnTo>
                  <a:pt x="161629" y="1140312"/>
                </a:lnTo>
                <a:lnTo>
                  <a:pt x="194956" y="1176788"/>
                </a:lnTo>
                <a:lnTo>
                  <a:pt x="230956" y="1210953"/>
                </a:lnTo>
                <a:lnTo>
                  <a:pt x="269529" y="1242682"/>
                </a:lnTo>
                <a:lnTo>
                  <a:pt x="310573" y="1271849"/>
                </a:lnTo>
                <a:lnTo>
                  <a:pt x="353989" y="1298331"/>
                </a:lnTo>
                <a:lnTo>
                  <a:pt x="399675" y="1322003"/>
                </a:lnTo>
                <a:lnTo>
                  <a:pt x="458981" y="1345712"/>
                </a:lnTo>
                <a:lnTo>
                  <a:pt x="496137" y="1357431"/>
                </a:lnTo>
                <a:lnTo>
                  <a:pt x="539380" y="1368694"/>
                </a:lnTo>
                <a:lnTo>
                  <a:pt x="539380" y="1012665"/>
                </a:lnTo>
                <a:lnTo>
                  <a:pt x="494455" y="986455"/>
                </a:lnTo>
                <a:lnTo>
                  <a:pt x="455863" y="955682"/>
                </a:lnTo>
                <a:lnTo>
                  <a:pt x="423322" y="921113"/>
                </a:lnTo>
                <a:lnTo>
                  <a:pt x="396554" y="883518"/>
                </a:lnTo>
                <a:lnTo>
                  <a:pt x="375280" y="843666"/>
                </a:lnTo>
                <a:lnTo>
                  <a:pt x="359220" y="802326"/>
                </a:lnTo>
                <a:lnTo>
                  <a:pt x="348095" y="760267"/>
                </a:lnTo>
                <a:lnTo>
                  <a:pt x="341624" y="718258"/>
                </a:lnTo>
                <a:lnTo>
                  <a:pt x="339529" y="677068"/>
                </a:lnTo>
                <a:lnTo>
                  <a:pt x="343023" y="623366"/>
                </a:lnTo>
                <a:lnTo>
                  <a:pt x="353292" y="572649"/>
                </a:lnTo>
                <a:lnTo>
                  <a:pt x="370019" y="525260"/>
                </a:lnTo>
                <a:lnTo>
                  <a:pt x="392885" y="481541"/>
                </a:lnTo>
                <a:lnTo>
                  <a:pt x="421572" y="441834"/>
                </a:lnTo>
                <a:lnTo>
                  <a:pt x="455762" y="406481"/>
                </a:lnTo>
                <a:lnTo>
                  <a:pt x="495138" y="375824"/>
                </a:lnTo>
                <a:lnTo>
                  <a:pt x="539380" y="350205"/>
                </a:lnTo>
                <a:lnTo>
                  <a:pt x="539380" y="0"/>
                </a:lnTo>
                <a:close/>
              </a:path>
            </a:pathLst>
          </a:custGeom>
          <a:solidFill>
            <a:srgbClr val="79C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6987" y="196087"/>
            <a:ext cx="9956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307455" algn="l"/>
                <a:tab pos="9943465" algn="l"/>
              </a:tabLst>
            </a:pPr>
            <a:r>
              <a:rPr u="heavy" spc="105" dirty="0">
                <a:uFill>
                  <a:solidFill>
                    <a:srgbClr val="66CC33"/>
                  </a:solidFill>
                </a:uFill>
              </a:rPr>
              <a:t> 	</a:t>
            </a:r>
            <a:r>
              <a:rPr u="heavy" spc="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Contact</a:t>
            </a:r>
            <a:r>
              <a:rPr u="heavy" spc="2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 </a:t>
            </a:r>
            <a:r>
              <a:rPr u="heavy" spc="45" dirty="0">
                <a:uFill>
                  <a:solidFill>
                    <a:srgbClr val="66CC33"/>
                  </a:solidFill>
                </a:uFill>
                <a:latin typeface="Futura Bk BT" panose="020B0502020204020303" pitchFamily="34" charset="0"/>
              </a:rPr>
              <a:t>Information</a:t>
            </a:r>
            <a:r>
              <a:rPr u="heavy" spc="45" dirty="0">
                <a:uFill>
                  <a:solidFill>
                    <a:srgbClr val="66CC33"/>
                  </a:solidFill>
                </a:uFill>
              </a:rPr>
              <a:t>	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5" dirty="0"/>
              <a:t>Page</a:t>
            </a:r>
            <a:r>
              <a:rPr spc="-30" dirty="0"/>
              <a:t> </a:t>
            </a: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228512" y="422147"/>
            <a:ext cx="5558662" cy="69320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92350" marR="5715" indent="1231265" algn="r">
              <a:lnSpc>
                <a:spcPct val="100000"/>
              </a:lnSpc>
              <a:spcBef>
                <a:spcPts val="95"/>
              </a:spcBef>
            </a:pPr>
            <a:endParaRPr lang="en-IN" sz="1600" b="1" spc="-5" dirty="0">
              <a:latin typeface="Arial"/>
              <a:cs typeface="Arial"/>
            </a:endParaRPr>
          </a:p>
          <a:p>
            <a:pPr marL="2292350" marR="5715" lvl="0" indent="1231265" algn="r">
              <a:spcBef>
                <a:spcPts val="95"/>
              </a:spcBef>
            </a:pPr>
            <a:r>
              <a:rPr lang="en-IN" sz="1200" b="1" spc="-5" dirty="0">
                <a:solidFill>
                  <a:prstClr val="black"/>
                </a:solidFill>
                <a:latin typeface="Arial"/>
                <a:cs typeface="Arial"/>
              </a:rPr>
              <a:t>Arnab Roy </a:t>
            </a:r>
            <a:r>
              <a:rPr lang="en-IN" sz="1200" b="1" spc="-5" dirty="0" err="1">
                <a:solidFill>
                  <a:prstClr val="black"/>
                </a:solidFill>
                <a:latin typeface="Arial"/>
                <a:cs typeface="Arial"/>
              </a:rPr>
              <a:t>Karmakar</a:t>
            </a:r>
            <a:r>
              <a:rPr lang="en-IN" sz="1200"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-155" dirty="0">
                <a:solidFill>
                  <a:prstClr val="black"/>
                </a:solidFill>
                <a:latin typeface="Arial"/>
                <a:cs typeface="Arial"/>
              </a:rPr>
              <a:t>CBRE  </a:t>
            </a:r>
            <a:r>
              <a:rPr lang="en-IN" sz="1200" b="1" spc="-15" dirty="0">
                <a:solidFill>
                  <a:prstClr val="black"/>
                </a:solidFill>
                <a:latin typeface="Arial"/>
                <a:cs typeface="Arial"/>
              </a:rPr>
              <a:t>South </a:t>
            </a:r>
            <a:r>
              <a:rPr lang="en-IN" sz="1200" b="1" spc="-30" dirty="0">
                <a:solidFill>
                  <a:prstClr val="black"/>
                </a:solidFill>
                <a:latin typeface="Arial"/>
                <a:cs typeface="Arial"/>
              </a:rPr>
              <a:t>Asia </a:t>
            </a:r>
            <a:r>
              <a:rPr lang="en-IN" sz="1200" b="1" spc="-25" dirty="0" err="1">
                <a:solidFill>
                  <a:prstClr val="black"/>
                </a:solidFill>
                <a:latin typeface="Arial"/>
                <a:cs typeface="Arial"/>
              </a:rPr>
              <a:t>Pvt.</a:t>
            </a:r>
            <a:r>
              <a:rPr lang="en-IN" sz="1200" b="1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10" dirty="0">
                <a:solidFill>
                  <a:prstClr val="black"/>
                </a:solidFill>
                <a:latin typeface="Arial"/>
                <a:cs typeface="Arial"/>
              </a:rPr>
              <a:t>Ltd.</a:t>
            </a:r>
            <a:endParaRPr lang="en-IN" sz="12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lvl="0" indent="1593850" algn="r"/>
            <a:r>
              <a:rPr lang="en-IN" sz="1200" b="1" spc="15" dirty="0">
                <a:solidFill>
                  <a:prstClr val="black"/>
                </a:solidFill>
                <a:latin typeface="Arial"/>
                <a:cs typeface="Arial"/>
              </a:rPr>
              <a:t>Unit </a:t>
            </a:r>
            <a:r>
              <a:rPr lang="en-IN" sz="1200" b="1" spc="75" dirty="0">
                <a:solidFill>
                  <a:prstClr val="black"/>
                </a:solidFill>
                <a:latin typeface="Arial"/>
                <a:cs typeface="Arial"/>
              </a:rPr>
              <a:t>No.702, </a:t>
            </a:r>
            <a:r>
              <a:rPr lang="en-IN" sz="1200" b="1" spc="70" dirty="0">
                <a:solidFill>
                  <a:prstClr val="black"/>
                </a:solidFill>
                <a:latin typeface="Arial"/>
                <a:cs typeface="Arial"/>
              </a:rPr>
              <a:t>7th </a:t>
            </a:r>
            <a:r>
              <a:rPr lang="en-IN" sz="1200" b="1" spc="-10" dirty="0">
                <a:solidFill>
                  <a:prstClr val="black"/>
                </a:solidFill>
                <a:latin typeface="Arial"/>
                <a:cs typeface="Arial"/>
              </a:rPr>
              <a:t>Floor </a:t>
            </a:r>
            <a:r>
              <a:rPr lang="en-IN" sz="1200" b="1" spc="145" dirty="0">
                <a:solidFill>
                  <a:prstClr val="black"/>
                </a:solidFill>
                <a:latin typeface="Arial"/>
                <a:cs typeface="Arial"/>
              </a:rPr>
              <a:t>|</a:t>
            </a:r>
            <a:r>
              <a:rPr lang="en-IN" sz="1200" b="1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-190" dirty="0">
                <a:solidFill>
                  <a:prstClr val="black"/>
                </a:solidFill>
                <a:latin typeface="Arial"/>
                <a:cs typeface="Arial"/>
              </a:rPr>
              <a:t>PS</a:t>
            </a:r>
            <a:r>
              <a:rPr lang="en-IN" sz="1200" b="1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-65" dirty="0">
                <a:solidFill>
                  <a:prstClr val="black"/>
                </a:solidFill>
                <a:latin typeface="Arial"/>
                <a:cs typeface="Arial"/>
              </a:rPr>
              <a:t>Pace </a:t>
            </a:r>
            <a:r>
              <a:rPr lang="en-IN" sz="12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215" dirty="0">
                <a:solidFill>
                  <a:prstClr val="black"/>
                </a:solidFill>
                <a:latin typeface="Arial"/>
                <a:cs typeface="Arial"/>
              </a:rPr>
              <a:t>1/1 </a:t>
            </a:r>
            <a:r>
              <a:rPr lang="en-IN" sz="1200" b="1" spc="15" dirty="0" err="1">
                <a:solidFill>
                  <a:prstClr val="black"/>
                </a:solidFill>
                <a:latin typeface="Arial"/>
                <a:cs typeface="Arial"/>
              </a:rPr>
              <a:t>Mahendra</a:t>
            </a:r>
            <a:r>
              <a:rPr lang="en-IN" sz="1200" b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-65" dirty="0">
                <a:solidFill>
                  <a:prstClr val="black"/>
                </a:solidFill>
                <a:latin typeface="Arial"/>
                <a:cs typeface="Arial"/>
              </a:rPr>
              <a:t>Roy </a:t>
            </a:r>
            <a:r>
              <a:rPr lang="en-IN" sz="1200" b="1" spc="-25" dirty="0">
                <a:solidFill>
                  <a:prstClr val="black"/>
                </a:solidFill>
                <a:latin typeface="Arial"/>
                <a:cs typeface="Arial"/>
              </a:rPr>
              <a:t>Lane </a:t>
            </a:r>
            <a:r>
              <a:rPr lang="en-IN" sz="1200" b="1" spc="145" dirty="0">
                <a:solidFill>
                  <a:prstClr val="black"/>
                </a:solidFill>
                <a:latin typeface="Arial"/>
                <a:cs typeface="Arial"/>
              </a:rPr>
              <a:t>| </a:t>
            </a:r>
            <a:r>
              <a:rPr lang="en-IN" sz="1200" b="1" spc="5" dirty="0">
                <a:solidFill>
                  <a:prstClr val="black"/>
                </a:solidFill>
                <a:latin typeface="Arial"/>
                <a:cs typeface="Arial"/>
              </a:rPr>
              <a:t>Kolkata</a:t>
            </a:r>
            <a:r>
              <a:rPr lang="en-IN" sz="1200" b="1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114" dirty="0">
                <a:solidFill>
                  <a:prstClr val="black"/>
                </a:solidFill>
                <a:latin typeface="Arial"/>
                <a:cs typeface="Arial"/>
              </a:rPr>
              <a:t>700046,</a:t>
            </a:r>
            <a:r>
              <a:rPr lang="en-IN" sz="1200" b="1" spc="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15" dirty="0">
                <a:solidFill>
                  <a:prstClr val="black"/>
                </a:solidFill>
                <a:latin typeface="Arial"/>
                <a:cs typeface="Arial"/>
              </a:rPr>
              <a:t>India </a:t>
            </a:r>
          </a:p>
          <a:p>
            <a:pPr marL="12700" marR="5080" lvl="0" indent="1593850" algn="r"/>
            <a:r>
              <a:rPr lang="en-IN" sz="12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-50" dirty="0">
                <a:solidFill>
                  <a:prstClr val="black"/>
                </a:solidFill>
                <a:latin typeface="Arial"/>
                <a:cs typeface="Arial"/>
              </a:rPr>
              <a:t>Mobile – </a:t>
            </a:r>
            <a:r>
              <a:rPr lang="en-IN" sz="1200" b="1" spc="120" dirty="0">
                <a:solidFill>
                  <a:prstClr val="black"/>
                </a:solidFill>
                <a:latin typeface="Arial"/>
                <a:cs typeface="Arial"/>
              </a:rPr>
              <a:t>91 8017055009</a:t>
            </a:r>
            <a:endParaRPr lang="en-IN" sz="12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R="6985" lvl="0" algn="r"/>
            <a:r>
              <a:rPr lang="en-IN" sz="1200" b="1" spc="-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  <a:hlinkClick r:id="rId2"/>
              </a:rPr>
              <a:t>Arnab.Roy@cbre.com</a:t>
            </a:r>
            <a:r>
              <a:rPr lang="en-IN" sz="1200" b="1" spc="-5" dirty="0">
                <a:solidFill>
                  <a:srgbClr val="005137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IN" sz="1200" b="1" spc="145" dirty="0">
                <a:solidFill>
                  <a:prstClr val="black"/>
                </a:solidFill>
                <a:latin typeface="Arial"/>
                <a:cs typeface="Arial"/>
              </a:rPr>
              <a:t>|</a:t>
            </a:r>
            <a:r>
              <a:rPr lang="en-IN" sz="1200" b="1" spc="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  <a:hlinkClick r:id="rId3"/>
              </a:rPr>
              <a:t>www.cbre.com</a:t>
            </a:r>
            <a:endParaRPr lang="en-IN" sz="1200" b="1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lvl="0" algn="r"/>
            <a:endParaRPr lang="en-IN" sz="1200" b="1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lvl="0" algn="r"/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OR</a:t>
            </a:r>
          </a:p>
          <a:p>
            <a:pPr marR="6985" lvl="0" algn="r"/>
            <a:endParaRPr lang="en-IN" sz="1200" b="1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L="2292350" marR="5715" lvl="0" indent="1231265" algn="r">
              <a:spcBef>
                <a:spcPts val="95"/>
              </a:spcBef>
            </a:pPr>
            <a:r>
              <a:rPr lang="en-IN" sz="1200" b="1" spc="-5" dirty="0">
                <a:solidFill>
                  <a:prstClr val="black"/>
                </a:solidFill>
                <a:latin typeface="Arial"/>
                <a:cs typeface="Arial"/>
              </a:rPr>
              <a:t>Adnan Faisal     </a:t>
            </a:r>
            <a:r>
              <a:rPr lang="en-IN" sz="1200" b="1" spc="-155" dirty="0">
                <a:solidFill>
                  <a:prstClr val="black"/>
                </a:solidFill>
                <a:latin typeface="Arial"/>
                <a:cs typeface="Arial"/>
              </a:rPr>
              <a:t>CBRE  </a:t>
            </a:r>
            <a:r>
              <a:rPr lang="en-IN" sz="1200" b="1" spc="-15" dirty="0">
                <a:solidFill>
                  <a:prstClr val="black"/>
                </a:solidFill>
                <a:latin typeface="Arial"/>
                <a:cs typeface="Arial"/>
              </a:rPr>
              <a:t>South </a:t>
            </a:r>
            <a:r>
              <a:rPr lang="en-IN" sz="1200" b="1" spc="-30" dirty="0">
                <a:solidFill>
                  <a:prstClr val="black"/>
                </a:solidFill>
                <a:latin typeface="Arial"/>
                <a:cs typeface="Arial"/>
              </a:rPr>
              <a:t>Asia </a:t>
            </a:r>
            <a:r>
              <a:rPr lang="en-IN" sz="1200" b="1" spc="-25" dirty="0" err="1">
                <a:solidFill>
                  <a:prstClr val="black"/>
                </a:solidFill>
                <a:latin typeface="Arial"/>
                <a:cs typeface="Arial"/>
              </a:rPr>
              <a:t>Pvt.</a:t>
            </a:r>
            <a:r>
              <a:rPr lang="en-IN" sz="1200" b="1" spc="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10" dirty="0">
                <a:solidFill>
                  <a:prstClr val="black"/>
                </a:solidFill>
                <a:latin typeface="Arial"/>
                <a:cs typeface="Arial"/>
              </a:rPr>
              <a:t>Ltd.</a:t>
            </a:r>
            <a:endParaRPr lang="en-IN" sz="12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marR="5080" lvl="0" indent="1593850" algn="r"/>
            <a:r>
              <a:rPr lang="en-IN" sz="1200" b="1" spc="15" dirty="0">
                <a:solidFill>
                  <a:prstClr val="black"/>
                </a:solidFill>
                <a:latin typeface="Arial"/>
                <a:cs typeface="Arial"/>
              </a:rPr>
              <a:t>Unit </a:t>
            </a:r>
            <a:r>
              <a:rPr lang="en-IN" sz="1200" b="1" spc="75" dirty="0">
                <a:solidFill>
                  <a:prstClr val="black"/>
                </a:solidFill>
                <a:latin typeface="Arial"/>
                <a:cs typeface="Arial"/>
              </a:rPr>
              <a:t>No.702, </a:t>
            </a:r>
            <a:r>
              <a:rPr lang="en-IN" sz="1200" b="1" spc="70" dirty="0">
                <a:solidFill>
                  <a:prstClr val="black"/>
                </a:solidFill>
                <a:latin typeface="Arial"/>
                <a:cs typeface="Arial"/>
              </a:rPr>
              <a:t>7th </a:t>
            </a:r>
            <a:r>
              <a:rPr lang="en-IN" sz="1200" b="1" spc="-10" dirty="0">
                <a:solidFill>
                  <a:prstClr val="black"/>
                </a:solidFill>
                <a:latin typeface="Arial"/>
                <a:cs typeface="Arial"/>
              </a:rPr>
              <a:t>Floor </a:t>
            </a:r>
            <a:r>
              <a:rPr lang="en-IN" sz="1200" b="1" spc="145" dirty="0">
                <a:solidFill>
                  <a:prstClr val="black"/>
                </a:solidFill>
                <a:latin typeface="Arial"/>
                <a:cs typeface="Arial"/>
              </a:rPr>
              <a:t>|</a:t>
            </a:r>
            <a:r>
              <a:rPr lang="en-IN" sz="1200" b="1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-190" dirty="0">
                <a:solidFill>
                  <a:prstClr val="black"/>
                </a:solidFill>
                <a:latin typeface="Arial"/>
                <a:cs typeface="Arial"/>
              </a:rPr>
              <a:t>PS</a:t>
            </a:r>
            <a:r>
              <a:rPr lang="en-IN" sz="1200" b="1" spc="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-65" dirty="0">
                <a:solidFill>
                  <a:prstClr val="black"/>
                </a:solidFill>
                <a:latin typeface="Arial"/>
                <a:cs typeface="Arial"/>
              </a:rPr>
              <a:t>Pace </a:t>
            </a:r>
            <a:r>
              <a:rPr lang="en-IN" sz="12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215" dirty="0">
                <a:solidFill>
                  <a:prstClr val="black"/>
                </a:solidFill>
                <a:latin typeface="Arial"/>
                <a:cs typeface="Arial"/>
              </a:rPr>
              <a:t>1/1 </a:t>
            </a:r>
            <a:r>
              <a:rPr lang="en-IN" sz="1200" b="1" spc="15" dirty="0" err="1">
                <a:solidFill>
                  <a:prstClr val="black"/>
                </a:solidFill>
                <a:latin typeface="Arial"/>
                <a:cs typeface="Arial"/>
              </a:rPr>
              <a:t>Mahendra</a:t>
            </a:r>
            <a:r>
              <a:rPr lang="en-IN" sz="1200" b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-65" dirty="0">
                <a:solidFill>
                  <a:prstClr val="black"/>
                </a:solidFill>
                <a:latin typeface="Arial"/>
                <a:cs typeface="Arial"/>
              </a:rPr>
              <a:t>Roy </a:t>
            </a:r>
            <a:r>
              <a:rPr lang="en-IN" sz="1200" b="1" spc="-25" dirty="0">
                <a:solidFill>
                  <a:prstClr val="black"/>
                </a:solidFill>
                <a:latin typeface="Arial"/>
                <a:cs typeface="Arial"/>
              </a:rPr>
              <a:t>Lane </a:t>
            </a:r>
            <a:r>
              <a:rPr lang="en-IN" sz="1200" b="1" spc="145" dirty="0">
                <a:solidFill>
                  <a:prstClr val="black"/>
                </a:solidFill>
                <a:latin typeface="Arial"/>
                <a:cs typeface="Arial"/>
              </a:rPr>
              <a:t>| </a:t>
            </a:r>
            <a:r>
              <a:rPr lang="en-IN" sz="1200" b="1" spc="5" dirty="0">
                <a:solidFill>
                  <a:prstClr val="black"/>
                </a:solidFill>
                <a:latin typeface="Arial"/>
                <a:cs typeface="Arial"/>
              </a:rPr>
              <a:t>Kolkata</a:t>
            </a:r>
            <a:r>
              <a:rPr lang="en-IN" sz="1200" b="1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114" dirty="0">
                <a:solidFill>
                  <a:prstClr val="black"/>
                </a:solidFill>
                <a:latin typeface="Arial"/>
                <a:cs typeface="Arial"/>
              </a:rPr>
              <a:t>700046,</a:t>
            </a:r>
            <a:r>
              <a:rPr lang="en-IN" sz="1200" b="1" spc="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15" dirty="0">
                <a:solidFill>
                  <a:prstClr val="black"/>
                </a:solidFill>
                <a:latin typeface="Arial"/>
                <a:cs typeface="Arial"/>
              </a:rPr>
              <a:t>India </a:t>
            </a:r>
          </a:p>
          <a:p>
            <a:pPr marL="12700" marR="5080" lvl="0" indent="1593850" algn="r"/>
            <a:r>
              <a:rPr lang="en-IN" sz="1200" b="1" spc="-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-50" dirty="0">
                <a:solidFill>
                  <a:prstClr val="black"/>
                </a:solidFill>
                <a:latin typeface="Arial"/>
                <a:cs typeface="Arial"/>
              </a:rPr>
              <a:t>Mobile – </a:t>
            </a:r>
            <a:r>
              <a:rPr lang="en-IN" sz="1200" b="1" spc="120" dirty="0">
                <a:solidFill>
                  <a:prstClr val="black"/>
                </a:solidFill>
                <a:latin typeface="Arial"/>
                <a:cs typeface="Arial"/>
              </a:rPr>
              <a:t>91 7003317797</a:t>
            </a:r>
            <a:endParaRPr lang="en-IN" sz="12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R="6985" lvl="0" algn="r"/>
            <a:r>
              <a:rPr lang="en-IN" sz="1200" b="1" spc="-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  <a:hlinkClick r:id="rId2"/>
              </a:rPr>
              <a:t>Adnan.Faisal@cbre.com</a:t>
            </a:r>
            <a:r>
              <a:rPr lang="en-IN" sz="1200" b="1" spc="-5" dirty="0">
                <a:solidFill>
                  <a:srgbClr val="005137"/>
                </a:solidFill>
                <a:latin typeface="Arial"/>
                <a:cs typeface="Arial"/>
                <a:hlinkClick r:id="rId2"/>
              </a:rPr>
              <a:t> </a:t>
            </a:r>
            <a:r>
              <a:rPr lang="en-IN" sz="1200" b="1" spc="145" dirty="0">
                <a:solidFill>
                  <a:prstClr val="black"/>
                </a:solidFill>
                <a:latin typeface="Arial"/>
                <a:cs typeface="Arial"/>
              </a:rPr>
              <a:t>|</a:t>
            </a:r>
            <a:r>
              <a:rPr lang="en-IN" sz="1200" b="1" spc="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  <a:hlinkClick r:id="rId3"/>
              </a:rPr>
              <a:t>www.cbre.com</a:t>
            </a:r>
            <a:endParaRPr lang="en-IN" sz="1200" b="1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lvl="0" algn="r"/>
            <a:endParaRPr lang="en-IN" sz="1200" b="1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lvl="0" algn="r"/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OR</a:t>
            </a:r>
          </a:p>
          <a:p>
            <a:pPr marR="6985" lvl="0" algn="r"/>
            <a:endParaRPr lang="en-IN" sz="1200" b="1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lvl="0" algn="r"/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Gaurav Das</a:t>
            </a:r>
          </a:p>
          <a:p>
            <a:pPr marR="6985" lvl="0" algn="r"/>
            <a:r>
              <a:rPr lang="en-IN" sz="1200" b="1" spc="5" dirty="0" err="1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mjunction</a:t>
            </a:r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 services limited</a:t>
            </a:r>
          </a:p>
          <a:p>
            <a:pPr marR="6985" lvl="0" algn="r"/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Godrej Waterside, 3rd Floor, Tower 1, Plot V </a:t>
            </a:r>
          </a:p>
          <a:p>
            <a:pPr marR="6985" lvl="0" algn="r"/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Block DP, Sector V, Salt Lake,  Kolkata - 700091. </a:t>
            </a:r>
          </a:p>
          <a:p>
            <a:pPr marR="6985" lvl="0" algn="r"/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Mobile : +91 8584008249</a:t>
            </a:r>
          </a:p>
          <a:p>
            <a:pPr marR="6985" lvl="0" algn="r"/>
            <a:r>
              <a:rPr lang="en-IN" sz="1200" b="1" spc="5" dirty="0">
                <a:solidFill>
                  <a:srgbClr val="005137"/>
                </a:solidFill>
                <a:uFill>
                  <a:solidFill>
                    <a:srgbClr val="005137"/>
                  </a:solidFill>
                </a:uFill>
                <a:latin typeface="Arial"/>
                <a:cs typeface="Arial"/>
              </a:rPr>
              <a:t>gaurav.das@mjunction.in</a:t>
            </a:r>
          </a:p>
          <a:p>
            <a:pPr marR="6985" lvl="0" algn="r"/>
            <a:endParaRPr lang="en-IN" sz="1600" b="1" u="heavy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lang="en-IN" sz="1600" b="1" u="heavy" spc="5" dirty="0" smtClean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lang="en-IN" sz="1600" b="1" u="heavy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lang="en-IN" sz="1600" b="1" u="heavy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lang="en-IN" sz="1600" b="1" u="heavy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lang="en-IN" sz="1600" b="1" u="heavy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lang="en-IN" sz="1600" b="1" u="heavy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lang="en-IN" sz="1600" b="1" u="heavy" spc="5" dirty="0">
              <a:solidFill>
                <a:srgbClr val="005137"/>
              </a:solidFill>
              <a:uFill>
                <a:solidFill>
                  <a:srgbClr val="005137"/>
                </a:solidFill>
              </a:uFill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</a:pP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6893" y="5281106"/>
            <a:ext cx="8848090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000" b="1" i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DISCLAIMER</a:t>
            </a:r>
            <a:r>
              <a:rPr sz="1000" spc="-5" dirty="0">
                <a:latin typeface="Arial"/>
                <a:cs typeface="Arial"/>
              </a:rPr>
              <a:t>: </a:t>
            </a:r>
            <a:r>
              <a:rPr sz="1000" dirty="0">
                <a:latin typeface="Arial"/>
                <a:cs typeface="Arial"/>
              </a:rPr>
              <a:t>All </a:t>
            </a:r>
            <a:r>
              <a:rPr sz="1000" spc="-5" dirty="0">
                <a:latin typeface="Arial"/>
                <a:cs typeface="Arial"/>
              </a:rPr>
              <a:t>inspections </a:t>
            </a:r>
            <a:r>
              <a:rPr sz="1000" spc="-10" dirty="0">
                <a:latin typeface="Arial"/>
                <a:cs typeface="Arial"/>
              </a:rPr>
              <a:t>of </a:t>
            </a:r>
            <a:r>
              <a:rPr sz="1000" spc="-5" dirty="0">
                <a:latin typeface="Arial"/>
                <a:cs typeface="Arial"/>
              </a:rPr>
              <a:t>property shall be arranged with prior notice of at least 24 hours, Inspections </a:t>
            </a:r>
            <a:r>
              <a:rPr sz="1000" dirty="0">
                <a:latin typeface="Arial"/>
                <a:cs typeface="Arial"/>
              </a:rPr>
              <a:t>will </a:t>
            </a:r>
            <a:r>
              <a:rPr sz="1000" spc="-5" dirty="0">
                <a:latin typeface="Arial"/>
                <a:cs typeface="Arial"/>
              </a:rPr>
              <a:t>be conducted </a:t>
            </a:r>
            <a:r>
              <a:rPr sz="1000" spc="-10" dirty="0">
                <a:latin typeface="Arial"/>
                <a:cs typeface="Arial"/>
              </a:rPr>
              <a:t>between </a:t>
            </a:r>
            <a:r>
              <a:rPr sz="1000" spc="-5" dirty="0">
                <a:latin typeface="Arial"/>
                <a:cs typeface="Arial"/>
              </a:rPr>
              <a:t>10 </a:t>
            </a:r>
            <a:r>
              <a:rPr sz="1000" spc="-10" dirty="0">
                <a:latin typeface="Arial"/>
                <a:cs typeface="Arial"/>
              </a:rPr>
              <a:t>AM </a:t>
            </a:r>
            <a:r>
              <a:rPr sz="1000" spc="-5" dirty="0">
                <a:latin typeface="Arial"/>
                <a:cs typeface="Arial"/>
              </a:rPr>
              <a:t>– 5 PM. </a:t>
            </a:r>
            <a:r>
              <a:rPr sz="1000" dirty="0">
                <a:latin typeface="Arial"/>
                <a:cs typeface="Arial"/>
              </a:rPr>
              <a:t>The  </a:t>
            </a:r>
            <a:r>
              <a:rPr sz="1000" spc="-5" dirty="0">
                <a:latin typeface="Arial"/>
                <a:cs typeface="Arial"/>
              </a:rPr>
              <a:t>information contained herein (the "Information") </a:t>
            </a:r>
            <a:r>
              <a:rPr sz="1000" spc="-10" dirty="0">
                <a:latin typeface="Arial"/>
                <a:cs typeface="Arial"/>
              </a:rPr>
              <a:t>is </a:t>
            </a:r>
            <a:r>
              <a:rPr sz="1000" spc="-5" dirty="0">
                <a:latin typeface="Arial"/>
                <a:cs typeface="Arial"/>
              </a:rPr>
              <a:t>intended </a:t>
            </a:r>
            <a:r>
              <a:rPr sz="1000" dirty="0">
                <a:latin typeface="Arial"/>
                <a:cs typeface="Arial"/>
              </a:rPr>
              <a:t>for </a:t>
            </a:r>
            <a:r>
              <a:rPr sz="1000" spc="-5" dirty="0">
                <a:latin typeface="Arial"/>
                <a:cs typeface="Arial"/>
              </a:rPr>
              <a:t>informational purposes </a:t>
            </a:r>
            <a:r>
              <a:rPr sz="1000" spc="-10" dirty="0">
                <a:latin typeface="Arial"/>
                <a:cs typeface="Arial"/>
              </a:rPr>
              <a:t>only and </a:t>
            </a:r>
            <a:r>
              <a:rPr sz="1000" spc="-5" dirty="0">
                <a:latin typeface="Arial"/>
                <a:cs typeface="Arial"/>
              </a:rPr>
              <a:t>should </a:t>
            </a:r>
            <a:r>
              <a:rPr sz="1000" spc="-10" dirty="0">
                <a:latin typeface="Arial"/>
                <a:cs typeface="Arial"/>
              </a:rPr>
              <a:t>not be </a:t>
            </a:r>
            <a:r>
              <a:rPr sz="1000" spc="-5" dirty="0">
                <a:latin typeface="Arial"/>
                <a:cs typeface="Arial"/>
              </a:rPr>
              <a:t>relied </a:t>
            </a:r>
            <a:r>
              <a:rPr sz="1000" spc="-10" dirty="0">
                <a:latin typeface="Arial"/>
                <a:cs typeface="Arial"/>
              </a:rPr>
              <a:t>upon </a:t>
            </a:r>
            <a:r>
              <a:rPr sz="1000" dirty="0">
                <a:latin typeface="Arial"/>
                <a:cs typeface="Arial"/>
              </a:rPr>
              <a:t>by </a:t>
            </a:r>
            <a:r>
              <a:rPr sz="1000" spc="-5" dirty="0">
                <a:latin typeface="Arial"/>
                <a:cs typeface="Arial"/>
              </a:rPr>
              <a:t>recipients hereof. Although </a:t>
            </a:r>
            <a:r>
              <a:rPr sz="1000" spc="-10" dirty="0">
                <a:latin typeface="Arial"/>
                <a:cs typeface="Arial"/>
              </a:rPr>
              <a:t>the  </a:t>
            </a:r>
            <a:r>
              <a:rPr sz="1000" spc="-5" dirty="0">
                <a:latin typeface="Arial"/>
                <a:cs typeface="Arial"/>
              </a:rPr>
              <a:t>Information </a:t>
            </a:r>
            <a:r>
              <a:rPr sz="1000" spc="-10" dirty="0">
                <a:latin typeface="Arial"/>
                <a:cs typeface="Arial"/>
              </a:rPr>
              <a:t>is believed </a:t>
            </a:r>
            <a:r>
              <a:rPr sz="1000" spc="-5" dirty="0">
                <a:latin typeface="Arial"/>
                <a:cs typeface="Arial"/>
              </a:rPr>
              <a:t>to be correct, its accuracy, correctness or completeness </a:t>
            </a:r>
            <a:r>
              <a:rPr sz="1000" spc="-10" dirty="0">
                <a:latin typeface="Arial"/>
                <a:cs typeface="Arial"/>
              </a:rPr>
              <a:t>cannot </a:t>
            </a:r>
            <a:r>
              <a:rPr sz="1000" spc="-5" dirty="0">
                <a:latin typeface="Arial"/>
                <a:cs typeface="Arial"/>
              </a:rPr>
              <a:t>be guaranteed </a:t>
            </a:r>
            <a:r>
              <a:rPr sz="1000" spc="-10" dirty="0">
                <a:latin typeface="Arial"/>
                <a:cs typeface="Arial"/>
              </a:rPr>
              <a:t>and has not been </a:t>
            </a:r>
            <a:r>
              <a:rPr sz="1000" spc="-5" dirty="0">
                <a:latin typeface="Arial"/>
                <a:cs typeface="Arial"/>
              </a:rPr>
              <a:t>verified </a:t>
            </a:r>
            <a:r>
              <a:rPr sz="1000" dirty="0">
                <a:latin typeface="Arial"/>
                <a:cs typeface="Arial"/>
              </a:rPr>
              <a:t>by </a:t>
            </a:r>
            <a:r>
              <a:rPr sz="1000" spc="-5" dirty="0">
                <a:latin typeface="Arial"/>
                <a:cs typeface="Arial"/>
              </a:rPr>
              <a:t>either CBRE South Asia  </a:t>
            </a:r>
            <a:r>
              <a:rPr sz="1000" spc="-10" dirty="0">
                <a:latin typeface="Arial"/>
                <a:cs typeface="Arial"/>
              </a:rPr>
              <a:t>Pvt. </a:t>
            </a:r>
            <a:r>
              <a:rPr sz="1000" spc="-5" dirty="0">
                <a:latin typeface="Arial"/>
                <a:cs typeface="Arial"/>
              </a:rPr>
              <a:t>Limited or any of its affiliates (CBRE </a:t>
            </a:r>
            <a:r>
              <a:rPr sz="1000" dirty="0">
                <a:latin typeface="Arial"/>
                <a:cs typeface="Arial"/>
              </a:rPr>
              <a:t>Limited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its affiliates are collectively referred to herein as </a:t>
            </a:r>
            <a:r>
              <a:rPr sz="1000" spc="-10" dirty="0">
                <a:latin typeface="Arial"/>
                <a:cs typeface="Arial"/>
              </a:rPr>
              <a:t>"CBRE"). </a:t>
            </a:r>
            <a:r>
              <a:rPr sz="1000" spc="-5" dirty="0">
                <a:latin typeface="Arial"/>
                <a:cs typeface="Arial"/>
              </a:rPr>
              <a:t>CBRE neither guarantees, warrants </a:t>
            </a:r>
            <a:r>
              <a:rPr sz="1000" spc="-10" dirty="0">
                <a:latin typeface="Arial"/>
                <a:cs typeface="Arial"/>
              </a:rPr>
              <a:t>nor  </a:t>
            </a:r>
            <a:r>
              <a:rPr sz="1000" spc="-5" dirty="0">
                <a:latin typeface="Arial"/>
                <a:cs typeface="Arial"/>
              </a:rPr>
              <a:t>assumes any responsibility or </a:t>
            </a:r>
            <a:r>
              <a:rPr sz="1000" dirty="0">
                <a:latin typeface="Arial"/>
                <a:cs typeface="Arial"/>
              </a:rPr>
              <a:t>liability </a:t>
            </a:r>
            <a:r>
              <a:rPr sz="1000" spc="-5" dirty="0">
                <a:latin typeface="Arial"/>
                <a:cs typeface="Arial"/>
              </a:rPr>
              <a:t>of any </a:t>
            </a:r>
            <a:r>
              <a:rPr sz="1000" dirty="0">
                <a:latin typeface="Arial"/>
                <a:cs typeface="Arial"/>
              </a:rPr>
              <a:t>kind </a:t>
            </a:r>
            <a:r>
              <a:rPr sz="1000" spc="-5" dirty="0">
                <a:latin typeface="Arial"/>
                <a:cs typeface="Arial"/>
              </a:rPr>
              <a:t>with respect to </a:t>
            </a:r>
            <a:r>
              <a:rPr sz="1000" spc="-1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accuracy, correctness, completeness or suitability of or decisions based </a:t>
            </a:r>
            <a:r>
              <a:rPr sz="1000" spc="-10" dirty="0">
                <a:latin typeface="Arial"/>
                <a:cs typeface="Arial"/>
              </a:rPr>
              <a:t>upon </a:t>
            </a:r>
            <a:r>
              <a:rPr sz="1000" spc="-5" dirty="0">
                <a:latin typeface="Arial"/>
                <a:cs typeface="Arial"/>
              </a:rPr>
              <a:t>or </a:t>
            </a:r>
            <a:r>
              <a:rPr sz="1000" spc="-15" dirty="0">
                <a:latin typeface="Arial"/>
                <a:cs typeface="Arial"/>
              </a:rPr>
              <a:t>in  </a:t>
            </a:r>
            <a:r>
              <a:rPr sz="1000" spc="-5" dirty="0">
                <a:latin typeface="Arial"/>
                <a:cs typeface="Arial"/>
              </a:rPr>
              <a:t>connection </a:t>
            </a:r>
            <a:r>
              <a:rPr sz="1000" spc="-10" dirty="0">
                <a:latin typeface="Arial"/>
                <a:cs typeface="Arial"/>
              </a:rPr>
              <a:t>with, the </a:t>
            </a:r>
            <a:r>
              <a:rPr sz="1000" spc="-5" dirty="0">
                <a:latin typeface="Arial"/>
                <a:cs typeface="Arial"/>
              </a:rPr>
              <a:t>Information. </a:t>
            </a:r>
            <a:r>
              <a:rPr sz="1000" dirty="0">
                <a:latin typeface="Arial"/>
                <a:cs typeface="Arial"/>
              </a:rPr>
              <a:t>The </a:t>
            </a:r>
            <a:r>
              <a:rPr sz="1000" spc="-10" dirty="0">
                <a:latin typeface="Arial"/>
                <a:cs typeface="Arial"/>
              </a:rPr>
              <a:t>recipient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spc="-1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Information </a:t>
            </a:r>
            <a:r>
              <a:rPr sz="1000" spc="-10" dirty="0">
                <a:latin typeface="Arial"/>
                <a:cs typeface="Arial"/>
              </a:rPr>
              <a:t>should </a:t>
            </a:r>
            <a:r>
              <a:rPr sz="1000" spc="-5" dirty="0">
                <a:latin typeface="Arial"/>
                <a:cs typeface="Arial"/>
              </a:rPr>
              <a:t>take such steps as </a:t>
            </a:r>
            <a:r>
              <a:rPr sz="1000" spc="-1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recipient </a:t>
            </a:r>
            <a:r>
              <a:rPr sz="1000" dirty="0">
                <a:latin typeface="Arial"/>
                <a:cs typeface="Arial"/>
              </a:rPr>
              <a:t>may </a:t>
            </a:r>
            <a:r>
              <a:rPr sz="1000" spc="-10" dirty="0">
                <a:latin typeface="Arial"/>
                <a:cs typeface="Arial"/>
              </a:rPr>
              <a:t>deem </a:t>
            </a:r>
            <a:r>
              <a:rPr sz="1000" spc="-5" dirty="0">
                <a:latin typeface="Arial"/>
                <a:cs typeface="Arial"/>
              </a:rPr>
              <a:t>appropriate with respect to using </a:t>
            </a:r>
            <a:r>
              <a:rPr sz="1000" spc="-10" dirty="0">
                <a:latin typeface="Arial"/>
                <a:cs typeface="Arial"/>
              </a:rPr>
              <a:t>the  </a:t>
            </a:r>
            <a:r>
              <a:rPr sz="1000" spc="-5" dirty="0">
                <a:latin typeface="Arial"/>
                <a:cs typeface="Arial"/>
              </a:rPr>
              <a:t>Information. </a:t>
            </a:r>
            <a:r>
              <a:rPr sz="100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Information </a:t>
            </a:r>
            <a:r>
              <a:rPr sz="1000" dirty="0">
                <a:latin typeface="Arial"/>
                <a:cs typeface="Arial"/>
              </a:rPr>
              <a:t>may </a:t>
            </a:r>
            <a:r>
              <a:rPr sz="1000" spc="-5" dirty="0">
                <a:latin typeface="Arial"/>
                <a:cs typeface="Arial"/>
              </a:rPr>
              <a:t>change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any </a:t>
            </a:r>
            <a:r>
              <a:rPr sz="1000" dirty="0">
                <a:latin typeface="Arial"/>
                <a:cs typeface="Arial"/>
              </a:rPr>
              <a:t>property </a:t>
            </a:r>
            <a:r>
              <a:rPr sz="1000" spc="-5" dirty="0">
                <a:latin typeface="Arial"/>
                <a:cs typeface="Arial"/>
              </a:rPr>
              <a:t>described herein </a:t>
            </a:r>
            <a:r>
              <a:rPr sz="1000" dirty="0">
                <a:latin typeface="Arial"/>
                <a:cs typeface="Arial"/>
              </a:rPr>
              <a:t>may </a:t>
            </a:r>
            <a:r>
              <a:rPr sz="1000" spc="-5" dirty="0">
                <a:latin typeface="Arial"/>
                <a:cs typeface="Arial"/>
              </a:rPr>
              <a:t>be withdrawn </a:t>
            </a:r>
            <a:r>
              <a:rPr sz="1000" dirty="0">
                <a:latin typeface="Arial"/>
                <a:cs typeface="Arial"/>
              </a:rPr>
              <a:t>from </a:t>
            </a:r>
            <a:r>
              <a:rPr sz="1000" spc="-1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market at any </a:t>
            </a:r>
            <a:r>
              <a:rPr sz="1000" dirty="0">
                <a:latin typeface="Arial"/>
                <a:cs typeface="Arial"/>
              </a:rPr>
              <a:t>time </a:t>
            </a:r>
            <a:r>
              <a:rPr sz="1000" spc="-5" dirty="0">
                <a:latin typeface="Arial"/>
                <a:cs typeface="Arial"/>
              </a:rPr>
              <a:t>without notice or obligation </a:t>
            </a:r>
            <a:r>
              <a:rPr sz="1000" spc="-10" dirty="0">
                <a:latin typeface="Arial"/>
                <a:cs typeface="Arial"/>
              </a:rPr>
              <a:t>of  </a:t>
            </a:r>
            <a:r>
              <a:rPr sz="1000" spc="-5" dirty="0">
                <a:latin typeface="Arial"/>
                <a:cs typeface="Arial"/>
              </a:rPr>
              <a:t>any </a:t>
            </a:r>
            <a:r>
              <a:rPr sz="1000" dirty="0">
                <a:latin typeface="Arial"/>
                <a:cs typeface="Arial"/>
              </a:rPr>
              <a:t>kind </a:t>
            </a:r>
            <a:r>
              <a:rPr sz="1000" spc="-5" dirty="0">
                <a:latin typeface="Arial"/>
                <a:cs typeface="Arial"/>
              </a:rPr>
              <a:t>on </a:t>
            </a:r>
            <a:r>
              <a:rPr sz="1000" spc="-10" dirty="0">
                <a:latin typeface="Arial"/>
                <a:cs typeface="Arial"/>
              </a:rPr>
              <a:t>the </a:t>
            </a:r>
            <a:r>
              <a:rPr sz="1000" spc="-5" dirty="0">
                <a:latin typeface="Arial"/>
                <a:cs typeface="Arial"/>
              </a:rPr>
              <a:t>part </a:t>
            </a:r>
            <a:r>
              <a:rPr sz="1000" spc="-10" dirty="0">
                <a:latin typeface="Arial"/>
                <a:cs typeface="Arial"/>
              </a:rPr>
              <a:t>of </a:t>
            </a:r>
            <a:r>
              <a:rPr sz="1000" spc="-5" dirty="0">
                <a:latin typeface="Arial"/>
                <a:cs typeface="Arial"/>
              </a:rPr>
              <a:t>CBRE. Potential purchaser </a:t>
            </a:r>
            <a:r>
              <a:rPr sz="1000" spc="-10" dirty="0">
                <a:latin typeface="Arial"/>
                <a:cs typeface="Arial"/>
              </a:rPr>
              <a:t>should not </a:t>
            </a:r>
            <a:r>
              <a:rPr sz="1000" spc="-5" dirty="0">
                <a:latin typeface="Arial"/>
                <a:cs typeface="Arial"/>
              </a:rPr>
              <a:t>rely on any material contained </a:t>
            </a:r>
            <a:r>
              <a:rPr sz="1000" spc="-10" dirty="0">
                <a:latin typeface="Arial"/>
                <a:cs typeface="Arial"/>
              </a:rPr>
              <a:t>in </a:t>
            </a:r>
            <a:r>
              <a:rPr sz="1000" spc="-5" dirty="0">
                <a:latin typeface="Arial"/>
                <a:cs typeface="Arial"/>
              </a:rPr>
              <a:t>this brochure as a statement or representation </a:t>
            </a:r>
            <a:r>
              <a:rPr sz="1000" spc="-10" dirty="0">
                <a:latin typeface="Arial"/>
                <a:cs typeface="Arial"/>
              </a:rPr>
              <a:t>of </a:t>
            </a:r>
            <a:r>
              <a:rPr sz="1000" dirty="0">
                <a:latin typeface="Arial"/>
                <a:cs typeface="Arial"/>
              </a:rPr>
              <a:t>fact </a:t>
            </a:r>
            <a:r>
              <a:rPr sz="1000" spc="-10" dirty="0">
                <a:latin typeface="Arial"/>
                <a:cs typeface="Arial"/>
              </a:rPr>
              <a:t>but  </a:t>
            </a:r>
            <a:r>
              <a:rPr sz="1000" spc="-5" dirty="0">
                <a:latin typeface="Arial"/>
                <a:cs typeface="Arial"/>
              </a:rPr>
              <a:t>should satisfy themselves as to its correctness by such independent investigation as </a:t>
            </a:r>
            <a:r>
              <a:rPr sz="1000" spc="-10" dirty="0">
                <a:latin typeface="Arial"/>
                <a:cs typeface="Arial"/>
              </a:rPr>
              <a:t>they </a:t>
            </a:r>
            <a:r>
              <a:rPr sz="1000" spc="-5" dirty="0">
                <a:latin typeface="Arial"/>
                <a:cs typeface="Arial"/>
              </a:rPr>
              <a:t>or their legal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or financial advisors </a:t>
            </a:r>
            <a:r>
              <a:rPr sz="1000" spc="-10" dirty="0">
                <a:latin typeface="Arial"/>
                <a:cs typeface="Arial"/>
              </a:rPr>
              <a:t>deem</a:t>
            </a:r>
            <a:r>
              <a:rPr sz="1000" spc="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8743" y="994917"/>
            <a:ext cx="159321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Futura Bk BT" panose="020B0502020204020303" pitchFamily="34" charset="0"/>
                <a:cs typeface="Arial"/>
              </a:rPr>
              <a:t>Please </a:t>
            </a:r>
            <a:r>
              <a:rPr sz="1600" spc="60" dirty="0">
                <a:latin typeface="Futura Bk BT" panose="020B0502020204020303" pitchFamily="34" charset="0"/>
                <a:cs typeface="Arial"/>
              </a:rPr>
              <a:t>Contact</a:t>
            </a:r>
            <a:r>
              <a:rPr sz="1600" spc="130" dirty="0">
                <a:latin typeface="Futura Bk BT" panose="020B0502020204020303" pitchFamily="34" charset="0"/>
                <a:cs typeface="Arial"/>
              </a:rPr>
              <a:t> </a:t>
            </a:r>
            <a:r>
              <a:rPr sz="1600" spc="60" dirty="0"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513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DA0ABD27928F419529FA06301C4C07" ma:contentTypeVersion="10" ma:contentTypeDescription="Create a new document." ma:contentTypeScope="" ma:versionID="83929ff31dcddd36bf45eade3259c2a5">
  <xsd:schema xmlns:xsd="http://www.w3.org/2001/XMLSchema" xmlns:xs="http://www.w3.org/2001/XMLSchema" xmlns:p="http://schemas.microsoft.com/office/2006/metadata/properties" xmlns:ns3="b63c7b20-a6c8-420a-9e3b-b7627ccaf8c6" targetNamespace="http://schemas.microsoft.com/office/2006/metadata/properties" ma:root="true" ma:fieldsID="087c272d3b7b054f3b73afc363a836d4" ns3:_="">
    <xsd:import namespace="b63c7b20-a6c8-420a-9e3b-b7627ccaf8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c7b20-a6c8-420a-9e3b-b7627ccaf8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A04BE5-37F7-4614-9D3D-F45FA6E6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3c7b20-a6c8-420a-9e3b-b7627ccaf8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EC1C8E-440D-4153-872B-5A5A43F66D7A}">
  <ds:schemaRefs>
    <ds:schemaRef ds:uri="b63c7b20-a6c8-420a-9e3b-b7627ccaf8c6"/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DA367B2-30D9-450C-AFE9-FBA93CD3A8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527</Words>
  <Application>Microsoft Office PowerPoint</Application>
  <PresentationFormat>A4 Paper (210x297 mm)</PresentationFormat>
  <Paragraphs>90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Futura Bk BT</vt:lpstr>
      <vt:lpstr>Futura Md BT</vt:lpstr>
      <vt:lpstr>Times New Roman</vt:lpstr>
      <vt:lpstr>Verdana</vt:lpstr>
      <vt:lpstr>Office Theme</vt:lpstr>
      <vt:lpstr>PowerPoint Presentation</vt:lpstr>
      <vt:lpstr>  Contents </vt:lpstr>
      <vt:lpstr>  Project Brief </vt:lpstr>
      <vt:lpstr>  Location Analysis </vt:lpstr>
      <vt:lpstr>  Location Analysis </vt:lpstr>
      <vt:lpstr>  Property Images  </vt:lpstr>
      <vt:lpstr>  Contact Information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Das, Anusri @ Kolkata</dc:creator>
  <cp:lastModifiedBy>Gaurav Das</cp:lastModifiedBy>
  <cp:revision>4</cp:revision>
  <dcterms:created xsi:type="dcterms:W3CDTF">2020-02-06T08:04:15Z</dcterms:created>
  <dcterms:modified xsi:type="dcterms:W3CDTF">2020-03-03T04:55:15Z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0x010100E7DA0ABD27928F419529FA06301C4C07</vt:lpwstr>
  </property>
</Properties>
</file>