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9" r:id="rId10"/>
    <p:sldId id="271" r:id="rId11"/>
    <p:sldId id="270" r:id="rId12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E03E6-421C-4F7D-A58A-C4896FD44699}" v="1540" dt="2020-02-17T11:14:43.3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38" y="77216"/>
            <a:ext cx="905332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0175" y="6676969"/>
            <a:ext cx="4191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e.com/" TargetMode="External"/><Relationship Id="rId2" Type="http://schemas.openxmlformats.org/officeDocument/2006/relationships/hyperlink" Target="outbind://170/firstname.lastname@cbr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0271" y="-1683"/>
            <a:ext cx="2741676" cy="685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0600" y="6247835"/>
            <a:ext cx="1152525" cy="333597"/>
          </a:xfrm>
          <a:prstGeom prst="rect">
            <a:avLst/>
          </a:prstGeom>
          <a:blipFill>
            <a:blip r:embed="rId3" cstate="print"/>
            <a:stretch>
              <a:fillRect t="-1" b="-256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9591" y="2290746"/>
            <a:ext cx="908050" cy="2303780"/>
          </a:xfrm>
          <a:custGeom>
            <a:avLst/>
            <a:gdLst/>
            <a:ahLst/>
            <a:cxnLst/>
            <a:rect l="l" t="t" r="r" b="b"/>
            <a:pathLst>
              <a:path w="908050" h="2303779">
                <a:moveTo>
                  <a:pt x="907938" y="0"/>
                </a:moveTo>
                <a:lnTo>
                  <a:pt x="858390" y="12035"/>
                </a:lnTo>
                <a:lnTo>
                  <a:pt x="807916" y="26216"/>
                </a:lnTo>
                <a:lnTo>
                  <a:pt x="756832" y="42841"/>
                </a:lnTo>
                <a:lnTo>
                  <a:pt x="705454" y="62211"/>
                </a:lnTo>
                <a:lnTo>
                  <a:pt x="659430" y="84475"/>
                </a:lnTo>
                <a:lnTo>
                  <a:pt x="614479" y="108660"/>
                </a:lnTo>
                <a:lnTo>
                  <a:pt x="570651" y="134709"/>
                </a:lnTo>
                <a:lnTo>
                  <a:pt x="527996" y="162565"/>
                </a:lnTo>
                <a:lnTo>
                  <a:pt x="486567" y="192171"/>
                </a:lnTo>
                <a:lnTo>
                  <a:pt x="446414" y="223471"/>
                </a:lnTo>
                <a:lnTo>
                  <a:pt x="407588" y="256408"/>
                </a:lnTo>
                <a:lnTo>
                  <a:pt x="370141" y="290925"/>
                </a:lnTo>
                <a:lnTo>
                  <a:pt x="334122" y="326964"/>
                </a:lnTo>
                <a:lnTo>
                  <a:pt x="299583" y="364471"/>
                </a:lnTo>
                <a:lnTo>
                  <a:pt x="266575" y="403387"/>
                </a:lnTo>
                <a:lnTo>
                  <a:pt x="235149" y="443656"/>
                </a:lnTo>
                <a:lnTo>
                  <a:pt x="205410" y="485752"/>
                </a:lnTo>
                <a:lnTo>
                  <a:pt x="177604" y="528847"/>
                </a:lnTo>
                <a:lnTo>
                  <a:pt x="151750" y="572890"/>
                </a:lnTo>
                <a:lnTo>
                  <a:pt x="127863" y="617833"/>
                </a:lnTo>
                <a:lnTo>
                  <a:pt x="105962" y="663625"/>
                </a:lnTo>
                <a:lnTo>
                  <a:pt x="86064" y="710219"/>
                </a:lnTo>
                <a:lnTo>
                  <a:pt x="68187" y="757563"/>
                </a:lnTo>
                <a:lnTo>
                  <a:pt x="52348" y="805609"/>
                </a:lnTo>
                <a:lnTo>
                  <a:pt x="38564" y="854307"/>
                </a:lnTo>
                <a:lnTo>
                  <a:pt x="26853" y="903608"/>
                </a:lnTo>
                <a:lnTo>
                  <a:pt x="17232" y="953463"/>
                </a:lnTo>
                <a:lnTo>
                  <a:pt x="9719" y="1003821"/>
                </a:lnTo>
                <a:lnTo>
                  <a:pt x="4331" y="1054635"/>
                </a:lnTo>
                <a:lnTo>
                  <a:pt x="1085" y="1105853"/>
                </a:lnTo>
                <a:lnTo>
                  <a:pt x="0" y="1157428"/>
                </a:lnTo>
                <a:lnTo>
                  <a:pt x="783" y="1206489"/>
                </a:lnTo>
                <a:lnTo>
                  <a:pt x="3135" y="1255323"/>
                </a:lnTo>
                <a:lnTo>
                  <a:pt x="7054" y="1303686"/>
                </a:lnTo>
                <a:lnTo>
                  <a:pt x="12541" y="1351340"/>
                </a:lnTo>
                <a:lnTo>
                  <a:pt x="19595" y="1398041"/>
                </a:lnTo>
                <a:lnTo>
                  <a:pt x="30632" y="1447207"/>
                </a:lnTo>
                <a:lnTo>
                  <a:pt x="43679" y="1495558"/>
                </a:lnTo>
                <a:lnTo>
                  <a:pt x="58700" y="1543052"/>
                </a:lnTo>
                <a:lnTo>
                  <a:pt x="75661" y="1589644"/>
                </a:lnTo>
                <a:lnTo>
                  <a:pt x="94527" y="1635291"/>
                </a:lnTo>
                <a:lnTo>
                  <a:pt x="115262" y="1679951"/>
                </a:lnTo>
                <a:lnTo>
                  <a:pt x="137832" y="1723578"/>
                </a:lnTo>
                <a:lnTo>
                  <a:pt x="162202" y="1766132"/>
                </a:lnTo>
                <a:lnTo>
                  <a:pt x="188336" y="1807567"/>
                </a:lnTo>
                <a:lnTo>
                  <a:pt x="216201" y="1847840"/>
                </a:lnTo>
                <a:lnTo>
                  <a:pt x="245760" y="1886909"/>
                </a:lnTo>
                <a:lnTo>
                  <a:pt x="276979" y="1924730"/>
                </a:lnTo>
                <a:lnTo>
                  <a:pt x="309824" y="1961259"/>
                </a:lnTo>
                <a:lnTo>
                  <a:pt x="344258" y="1996453"/>
                </a:lnTo>
                <a:lnTo>
                  <a:pt x="380247" y="2030270"/>
                </a:lnTo>
                <a:lnTo>
                  <a:pt x="417756" y="2062665"/>
                </a:lnTo>
                <a:lnTo>
                  <a:pt x="456750" y="2093594"/>
                </a:lnTo>
                <a:lnTo>
                  <a:pt x="497194" y="2123016"/>
                </a:lnTo>
                <a:lnTo>
                  <a:pt x="539053" y="2150887"/>
                </a:lnTo>
                <a:lnTo>
                  <a:pt x="582293" y="2177162"/>
                </a:lnTo>
                <a:lnTo>
                  <a:pt x="626877" y="2201799"/>
                </a:lnTo>
                <a:lnTo>
                  <a:pt x="672772" y="2224755"/>
                </a:lnTo>
                <a:lnTo>
                  <a:pt x="709144" y="2240626"/>
                </a:lnTo>
                <a:lnTo>
                  <a:pt x="750146" y="2256655"/>
                </a:lnTo>
                <a:lnTo>
                  <a:pt x="796478" y="2272606"/>
                </a:lnTo>
                <a:lnTo>
                  <a:pt x="848842" y="2288243"/>
                </a:lnTo>
                <a:lnTo>
                  <a:pt x="907938" y="2303330"/>
                </a:lnTo>
                <a:lnTo>
                  <a:pt x="907938" y="1704180"/>
                </a:lnTo>
                <a:lnTo>
                  <a:pt x="858077" y="1676774"/>
                </a:lnTo>
                <a:lnTo>
                  <a:pt x="812689" y="1646004"/>
                </a:lnTo>
                <a:lnTo>
                  <a:pt x="771650" y="1612212"/>
                </a:lnTo>
                <a:lnTo>
                  <a:pt x="734836" y="1575742"/>
                </a:lnTo>
                <a:lnTo>
                  <a:pt x="702121" y="1536938"/>
                </a:lnTo>
                <a:lnTo>
                  <a:pt x="673380" y="1496145"/>
                </a:lnTo>
                <a:lnTo>
                  <a:pt x="648488" y="1453705"/>
                </a:lnTo>
                <a:lnTo>
                  <a:pt x="627321" y="1409963"/>
                </a:lnTo>
                <a:lnTo>
                  <a:pt x="609753" y="1365262"/>
                </a:lnTo>
                <a:lnTo>
                  <a:pt x="595659" y="1319947"/>
                </a:lnTo>
                <a:lnTo>
                  <a:pt x="584915" y="1274361"/>
                </a:lnTo>
                <a:lnTo>
                  <a:pt x="577396" y="1228848"/>
                </a:lnTo>
                <a:lnTo>
                  <a:pt x="572976" y="1183752"/>
                </a:lnTo>
                <a:lnTo>
                  <a:pt x="571530" y="1139416"/>
                </a:lnTo>
                <a:lnTo>
                  <a:pt x="573463" y="1087192"/>
                </a:lnTo>
                <a:lnTo>
                  <a:pt x="579195" y="1036528"/>
                </a:lnTo>
                <a:lnTo>
                  <a:pt x="588626" y="987531"/>
                </a:lnTo>
                <a:lnTo>
                  <a:pt x="601656" y="940310"/>
                </a:lnTo>
                <a:lnTo>
                  <a:pt x="618186" y="894971"/>
                </a:lnTo>
                <a:lnTo>
                  <a:pt x="638115" y="851621"/>
                </a:lnTo>
                <a:lnTo>
                  <a:pt x="661343" y="810369"/>
                </a:lnTo>
                <a:lnTo>
                  <a:pt x="687771" y="771322"/>
                </a:lnTo>
                <a:lnTo>
                  <a:pt x="717299" y="734587"/>
                </a:lnTo>
                <a:lnTo>
                  <a:pt x="749827" y="700271"/>
                </a:lnTo>
                <a:lnTo>
                  <a:pt x="785255" y="668482"/>
                </a:lnTo>
                <a:lnTo>
                  <a:pt x="823483" y="639327"/>
                </a:lnTo>
                <a:lnTo>
                  <a:pt x="864410" y="612913"/>
                </a:lnTo>
                <a:lnTo>
                  <a:pt x="907938" y="589349"/>
                </a:lnTo>
                <a:lnTo>
                  <a:pt x="907938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0775" y="912875"/>
            <a:ext cx="1905" cy="5066030"/>
          </a:xfrm>
          <a:custGeom>
            <a:avLst/>
            <a:gdLst/>
            <a:ahLst/>
            <a:cxnLst/>
            <a:rect l="l" t="t" r="r" b="b"/>
            <a:pathLst>
              <a:path w="1905" h="5066030">
                <a:moveTo>
                  <a:pt x="0" y="0"/>
                </a:moveTo>
                <a:lnTo>
                  <a:pt x="1650" y="5065649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7058" y="4605759"/>
            <a:ext cx="218875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95"/>
              </a:spcBef>
              <a:defRPr sz="2800" b="0" i="0" spc="-105">
                <a:solidFill>
                  <a:schemeClr val="bg1"/>
                </a:solidFill>
                <a:latin typeface="Futura Md BT" panose="020B0602020204020303" pitchFamily="34" charset="0"/>
                <a:ea typeface="+mj-ea"/>
                <a:cs typeface="Verdana"/>
              </a:defRPr>
            </a:lvl1pPr>
          </a:lstStyle>
          <a:p>
            <a:endParaRPr lang="en-IN" sz="1800" dirty="0"/>
          </a:p>
        </p:txBody>
      </p:sp>
      <p:sp>
        <p:nvSpPr>
          <p:cNvPr id="13" name="object 10">
            <a:extLst>
              <a:ext uri="{FF2B5EF4-FFF2-40B4-BE49-F238E27FC236}">
                <a16:creationId xmlns="" xmlns:a16="http://schemas.microsoft.com/office/drawing/2014/main" id="{B70CA93C-FAC3-4A28-AEF5-A0EF99E86643}"/>
              </a:ext>
            </a:extLst>
          </p:cNvPr>
          <p:cNvSpPr txBox="1"/>
          <p:nvPr/>
        </p:nvSpPr>
        <p:spPr>
          <a:xfrm>
            <a:off x="2934843" y="5694565"/>
            <a:ext cx="2188756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endParaRPr dirty="0">
              <a:solidFill>
                <a:srgbClr val="00B050"/>
              </a:solidFill>
              <a:latin typeface="Futura Md BT" panose="020B06020202040203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lang="en-IN" dirty="0">
                <a:solidFill>
                  <a:srgbClr val="00B050"/>
                </a:solidFill>
                <a:latin typeface="Futura Bk BT" panose="020B0502020204020303" pitchFamily="34" charset="0"/>
                <a:cs typeface="Times New Roman"/>
              </a:rPr>
              <a:t>February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679675-1C74-467F-ADDF-FD28490EE7DE}"/>
              </a:ext>
            </a:extLst>
          </p:cNvPr>
          <p:cNvSpPr/>
          <p:nvPr/>
        </p:nvSpPr>
        <p:spPr>
          <a:xfrm>
            <a:off x="3402134" y="443366"/>
            <a:ext cx="5208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spc="-10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Information</a:t>
            </a:r>
            <a:r>
              <a:rPr lang="en-IN" sz="2800" b="1" spc="-27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 </a:t>
            </a:r>
            <a:r>
              <a:rPr lang="en-IN" sz="2800" b="1" spc="20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Memorandum</a:t>
            </a:r>
            <a:endParaRPr lang="en-IN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85966E-4B92-4F4F-A3A2-360F2F68C7D4}"/>
              </a:ext>
            </a:extLst>
          </p:cNvPr>
          <p:cNvSpPr/>
          <p:nvPr/>
        </p:nvSpPr>
        <p:spPr>
          <a:xfrm>
            <a:off x="4733925" y="4664960"/>
            <a:ext cx="4867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latin typeface="Futura Bk BT" panose="020B0502020204020303" pitchFamily="34" charset="0"/>
              </a:rPr>
              <a:t>Luxury 2 Storied Bungalow</a:t>
            </a:r>
          </a:p>
          <a:p>
            <a:pPr algn="r"/>
            <a:r>
              <a:rPr lang="en-IN" sz="1600" b="1" dirty="0">
                <a:latin typeface="Futura Bk BT" panose="020B0502020204020303" pitchFamily="34" charset="0"/>
              </a:rPr>
              <a:t>Lake Land Country Club. Kona Expressway </a:t>
            </a:r>
            <a:r>
              <a:rPr lang="en-IN" sz="1600" b="1" dirty="0" err="1">
                <a:latin typeface="Futura Bk BT" panose="020B0502020204020303" pitchFamily="34" charset="0"/>
              </a:rPr>
              <a:t>Garfa</a:t>
            </a:r>
            <a:r>
              <a:rPr lang="en-IN" sz="1600" b="1" dirty="0">
                <a:latin typeface="Futura Bk BT" panose="020B0502020204020303" pitchFamily="34" charset="0"/>
              </a:rPr>
              <a:t>, Howrah- 711403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CD0370-E411-48D4-AEC6-3262E16BA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08" y="74291"/>
            <a:ext cx="7045017" cy="445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892"/>
            <a:ext cx="1518668" cy="935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6987" y="162813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026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10" dirty="0">
                <a:uFill>
                  <a:solidFill>
                    <a:srgbClr val="66CC33"/>
                  </a:solidFill>
                </a:uFill>
              </a:rPr>
              <a:t>Contents	</a:t>
            </a:r>
          </a:p>
        </p:txBody>
      </p:sp>
      <p:sp>
        <p:nvSpPr>
          <p:cNvPr id="3" name="object 3"/>
          <p:cNvSpPr/>
          <p:nvPr/>
        </p:nvSpPr>
        <p:spPr>
          <a:xfrm>
            <a:off x="945226" y="1530619"/>
            <a:ext cx="949247" cy="115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9541" y="2942154"/>
            <a:ext cx="715334" cy="1145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574" y="1489875"/>
            <a:ext cx="797339" cy="1064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4422" y="2853037"/>
            <a:ext cx="1050177" cy="962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5454" y="1756917"/>
            <a:ext cx="13843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latin typeface="Arial"/>
                <a:cs typeface="Arial"/>
              </a:rPr>
              <a:t>Pro</a:t>
            </a:r>
            <a:r>
              <a:rPr lang="en-IN" sz="1600" spc="40" dirty="0" err="1">
                <a:latin typeface="Arial"/>
                <a:cs typeface="Arial"/>
              </a:rPr>
              <a:t>ject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Brief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594" y="3205098"/>
            <a:ext cx="1733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Arial"/>
                <a:cs typeface="Arial"/>
              </a:rPr>
              <a:t>Location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4759" y="1756917"/>
            <a:ext cx="2158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latin typeface="Arial"/>
                <a:cs typeface="Arial"/>
              </a:rPr>
              <a:t>Property</a:t>
            </a:r>
            <a:r>
              <a:rPr lang="en-IN" sz="1600" spc="50" dirty="0">
                <a:latin typeface="Arial"/>
                <a:cs typeface="Arial"/>
              </a:rPr>
              <a:t> Images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4759" y="2975609"/>
            <a:ext cx="200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Arial"/>
                <a:cs typeface="Arial"/>
              </a:rPr>
              <a:t>Contact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Information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dirty="0">
                <a:solidFill>
                  <a:srgbClr val="808080"/>
                </a:solidFill>
                <a:latin typeface="Arial"/>
                <a:cs typeface="Arial"/>
              </a:rPr>
              <a:t>2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62813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33945" algn="l"/>
                <a:tab pos="9943465" algn="l"/>
              </a:tabLst>
            </a:pPr>
            <a:r>
              <a:rPr lang="en-IN" u="heavy" spc="105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40">
                <a:uFill>
                  <a:solidFill>
                    <a:srgbClr val="66CC33"/>
                  </a:solidFill>
                </a:uFill>
              </a:rPr>
              <a:t>Project</a:t>
            </a:r>
            <a:r>
              <a:rPr lang="en-IN" u="heavy" spc="30">
                <a:uFill>
                  <a:solidFill>
                    <a:srgbClr val="66CC33"/>
                  </a:solidFill>
                </a:uFill>
              </a:rPr>
              <a:t> </a:t>
            </a:r>
            <a:r>
              <a:rPr lang="en-IN" u="heavy" spc="-45">
                <a:uFill>
                  <a:solidFill>
                    <a:srgbClr val="66CC33"/>
                  </a:solidFill>
                </a:uFill>
              </a:rPr>
              <a:t>Brief	</a:t>
            </a:r>
            <a:endParaRPr lang="en-IN" u="heavy" spc="-45" dirty="0">
              <a:uFill>
                <a:solidFill>
                  <a:srgbClr val="66CC33"/>
                </a:solidFill>
              </a:u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838201"/>
            <a:ext cx="5105400" cy="7611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35" dirty="0" smtClean="0">
                <a:latin typeface="Futura Bk BT" panose="020B0502020204020303" pitchFamily="34" charset="0"/>
                <a:cs typeface="Arial"/>
              </a:rPr>
              <a:t>CBRE  has </a:t>
            </a:r>
            <a:r>
              <a:rPr lang="en-IN" sz="1400" spc="45" dirty="0" smtClean="0">
                <a:latin typeface="Futura Bk BT" panose="020B0502020204020303" pitchFamily="34" charset="0"/>
                <a:cs typeface="Arial"/>
              </a:rPr>
              <a:t>been </a:t>
            </a:r>
            <a:r>
              <a:rPr lang="en-IN" sz="1400" spc="80" dirty="0" smtClean="0">
                <a:latin typeface="Futura Bk BT" panose="020B0502020204020303" pitchFamily="34" charset="0"/>
                <a:cs typeface="Arial"/>
              </a:rPr>
              <a:t>appointed by </a:t>
            </a:r>
            <a:r>
              <a:rPr lang="en-IN" sz="1400" spc="80" dirty="0" err="1" smtClean="0">
                <a:latin typeface="Futura Bk BT" panose="020B0502020204020303" pitchFamily="34" charset="0"/>
                <a:cs typeface="Arial"/>
              </a:rPr>
              <a:t>mjunction</a:t>
            </a:r>
            <a:r>
              <a:rPr lang="en-IN" sz="1400" spc="80" dirty="0" smtClean="0">
                <a:latin typeface="Futura Bk BT" panose="020B0502020204020303" pitchFamily="34" charset="0"/>
                <a:cs typeface="Arial"/>
              </a:rPr>
              <a:t> </a:t>
            </a:r>
            <a:r>
              <a:rPr lang="en-IN" sz="1400" spc="120" dirty="0" smtClean="0">
                <a:latin typeface="Futura Bk BT" panose="020B0502020204020303" pitchFamily="34" charset="0"/>
                <a:cs typeface="Arial"/>
              </a:rPr>
              <a:t>to </a:t>
            </a:r>
            <a:r>
              <a:rPr lang="en-IN" sz="1400" spc="50" dirty="0">
                <a:latin typeface="Futura Bk BT" panose="020B0502020204020303" pitchFamily="34" charset="0"/>
                <a:cs typeface="Arial"/>
              </a:rPr>
              <a:t>sell three luxurious 2 storied bungalows at Kona Expressway; </a:t>
            </a:r>
            <a:r>
              <a:rPr lang="en-IN" sz="1400" spc="50" dirty="0" err="1">
                <a:latin typeface="Futura Bk BT" panose="020B0502020204020303" pitchFamily="34" charset="0"/>
                <a:cs typeface="Arial"/>
              </a:rPr>
              <a:t>Munshidanga</a:t>
            </a:r>
            <a:r>
              <a:rPr lang="en-IN" sz="1400" spc="50" dirty="0">
                <a:latin typeface="Futura Bk BT" panose="020B0502020204020303" pitchFamily="34" charset="0"/>
                <a:cs typeface="Arial"/>
              </a:rPr>
              <a:t>, </a:t>
            </a:r>
            <a:r>
              <a:rPr lang="en-IN" sz="1400" spc="50" dirty="0" err="1">
                <a:latin typeface="Futura Bk BT" panose="020B0502020204020303" pitchFamily="34" charset="0"/>
                <a:cs typeface="Arial"/>
              </a:rPr>
              <a:t>Gorfa</a:t>
            </a:r>
            <a:r>
              <a:rPr lang="en-IN" sz="1400" spc="50" dirty="0">
                <a:latin typeface="Futura Bk BT" panose="020B0502020204020303" pitchFamily="34" charset="0"/>
                <a:cs typeface="Arial"/>
              </a:rPr>
              <a:t>, Howrah-711403.</a:t>
            </a: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20" dirty="0">
                <a:latin typeface="Futura Bk BT" panose="020B0502020204020303" pitchFamily="34" charset="0"/>
                <a:cs typeface="Arial"/>
              </a:rPr>
              <a:t>Adjacent to the Fortune Park </a:t>
            </a:r>
            <a:r>
              <a:rPr lang="en-IN" sz="1400" spc="20" dirty="0" err="1">
                <a:latin typeface="Futura Bk BT" panose="020B0502020204020303" pitchFamily="34" charset="0"/>
                <a:cs typeface="Arial"/>
              </a:rPr>
              <a:t>Panchwati</a:t>
            </a:r>
            <a:r>
              <a:rPr lang="en-IN" sz="1400" spc="20" dirty="0">
                <a:latin typeface="Futura Bk BT" panose="020B0502020204020303" pitchFamily="34" charset="0"/>
                <a:cs typeface="Arial"/>
              </a:rPr>
              <a:t> – a 3-star  Hotel, the bungalows are located within Lake Land Country Club, a small gated housing complex comprising of two storied bungalows with children’s park, security etc.</a:t>
            </a:r>
            <a:endParaRPr lang="en-IN" sz="1400" spc="75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75" dirty="0">
                <a:latin typeface="Futura Bk BT" panose="020B0502020204020303" pitchFamily="34" charset="0"/>
                <a:cs typeface="Arial"/>
              </a:rPr>
              <a:t>The bungalows come with a separate servant’s room on the roof.</a:t>
            </a:r>
          </a:p>
          <a:p>
            <a:pPr marL="297815" marR="19812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85" dirty="0">
                <a:latin typeface="Futura Bk BT" panose="020B0502020204020303" pitchFamily="34" charset="0"/>
                <a:cs typeface="Arial"/>
              </a:rPr>
              <a:t>The Built-Up Area of 2 Bungalows are measured 2128 ( in </a:t>
            </a:r>
            <a:r>
              <a:rPr lang="en-IN" sz="1400" spc="85" dirty="0" err="1">
                <a:latin typeface="Futura Bk BT" panose="020B0502020204020303" pitchFamily="34" charset="0"/>
                <a:cs typeface="Arial"/>
              </a:rPr>
              <a:t>Sqft</a:t>
            </a:r>
            <a:r>
              <a:rPr lang="en-IN" sz="1400" spc="85" dirty="0">
                <a:latin typeface="Futura Bk BT" panose="020B0502020204020303" pitchFamily="34" charset="0"/>
                <a:cs typeface="Arial"/>
              </a:rPr>
              <a:t>)  and another Bungalow is measured 1860 ( in </a:t>
            </a:r>
            <a:r>
              <a:rPr lang="en-IN" sz="1400" spc="85" dirty="0" err="1">
                <a:latin typeface="Futura Bk BT" panose="020B0502020204020303" pitchFamily="34" charset="0"/>
                <a:cs typeface="Arial"/>
              </a:rPr>
              <a:t>Sqft</a:t>
            </a:r>
            <a:r>
              <a:rPr lang="en-IN" sz="1400" spc="85" dirty="0">
                <a:latin typeface="Futura Bk BT" panose="020B0502020204020303" pitchFamily="34" charset="0"/>
                <a:cs typeface="Arial"/>
              </a:rPr>
              <a:t>) including both the floors ( Ground and 1</a:t>
            </a:r>
            <a:r>
              <a:rPr lang="en-IN" sz="1400" spc="85" baseline="30000" dirty="0">
                <a:latin typeface="Futura Bk BT" panose="020B0502020204020303" pitchFamily="34" charset="0"/>
                <a:cs typeface="Arial"/>
              </a:rPr>
              <a:t>st</a:t>
            </a:r>
            <a:r>
              <a:rPr lang="en-IN" sz="1400" spc="85" dirty="0">
                <a:latin typeface="Futura Bk BT" panose="020B0502020204020303" pitchFamily="34" charset="0"/>
                <a:cs typeface="Arial"/>
              </a:rPr>
              <a:t> floor).</a:t>
            </a:r>
          </a:p>
          <a:p>
            <a:pPr marL="297815" marR="19812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85" dirty="0">
                <a:latin typeface="Futura Bk BT" panose="020B0502020204020303" pitchFamily="34" charset="0"/>
                <a:cs typeface="Arial"/>
              </a:rPr>
              <a:t>All the bungalows are having 3bedrooms with 3 attached toilets along with a servant’s room.</a:t>
            </a:r>
          </a:p>
          <a:p>
            <a:pPr marL="12065" marR="198120">
              <a:lnSpc>
                <a:spcPct val="150000"/>
              </a:lnSpc>
              <a:spcBef>
                <a:spcPts val="95"/>
              </a:spcBef>
            </a:pPr>
            <a:endParaRPr lang="en-IN" sz="1400" dirty="0">
              <a:latin typeface="Futura Bk BT" panose="020B0502020204020303" pitchFamily="34" charset="0"/>
            </a:endParaRPr>
          </a:p>
          <a:p>
            <a:pPr marL="297815" marR="19812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85" dirty="0">
              <a:latin typeface="Futura Bk BT" panose="020B0502020204020303" pitchFamily="34" charset="0"/>
              <a:cs typeface="Arial"/>
            </a:endParaRPr>
          </a:p>
          <a:p>
            <a:pPr marL="12065" marR="198120">
              <a:lnSpc>
                <a:spcPct val="150000"/>
              </a:lnSpc>
              <a:spcBef>
                <a:spcPts val="95"/>
              </a:spcBef>
            </a:pPr>
            <a:endParaRPr lang="en-IN" sz="1400" dirty="0">
              <a:latin typeface="Futura Bk BT" panose="020B0502020204020303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IN" sz="1400" spc="75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 algn="ctr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 algn="ctr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 algn="ctr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3</a:t>
            </a:fld>
            <a:endParaRPr sz="80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18E2C0-4620-4C24-89FD-1FA019322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40" y="880753"/>
            <a:ext cx="3733799" cy="2700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BB5B70B-E134-4944-B5D2-7E30B7E59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39" y="3723265"/>
            <a:ext cx="3749039" cy="2938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96087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79259" algn="l"/>
                <a:tab pos="9943465" algn="l"/>
              </a:tabLst>
            </a:pPr>
            <a:r>
              <a:rPr lang="en-IN" u="heavy" spc="105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20">
                <a:uFill>
                  <a:solidFill>
                    <a:srgbClr val="66CC33"/>
                  </a:solidFill>
                </a:uFill>
              </a:rPr>
              <a:t>Location</a:t>
            </a:r>
            <a:r>
              <a:rPr lang="en-IN" u="heavy" spc="15">
                <a:uFill>
                  <a:solidFill>
                    <a:srgbClr val="66CC33"/>
                  </a:solidFill>
                </a:uFill>
              </a:rPr>
              <a:t> </a:t>
            </a:r>
            <a:r>
              <a:rPr lang="en-IN" u="heavy" spc="-45">
                <a:uFill>
                  <a:solidFill>
                    <a:srgbClr val="66CC33"/>
                  </a:solidFill>
                </a:uFill>
              </a:rPr>
              <a:t>Analysis	</a:t>
            </a:r>
            <a:endParaRPr lang="en-IN" u="heavy" spc="-45" dirty="0">
              <a:uFill>
                <a:solidFill>
                  <a:srgbClr val="66CC33"/>
                </a:solidFill>
              </a:u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4</a:t>
            </a:fld>
            <a:endParaRPr sz="8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8BF114-4E9D-45CD-A4F6-B3932E21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2" b="5846"/>
          <a:stretch/>
        </p:blipFill>
        <p:spPr>
          <a:xfrm>
            <a:off x="900175" y="1371600"/>
            <a:ext cx="8862319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-20" dirty="0">
                <a:uFill>
                  <a:solidFill>
                    <a:srgbClr val="66CC33"/>
                  </a:solidFill>
                </a:uFill>
              </a:rPr>
              <a:t>Location</a:t>
            </a:r>
            <a:r>
              <a:rPr u="heavy" spc="15" dirty="0">
                <a:uFill>
                  <a:solidFill>
                    <a:srgbClr val="66CC33"/>
                  </a:solidFill>
                </a:uFill>
              </a:rPr>
              <a:t> </a:t>
            </a:r>
            <a:r>
              <a:rPr u="heavy" spc="-45" dirty="0">
                <a:uFill>
                  <a:solidFill>
                    <a:srgbClr val="66CC33"/>
                  </a:solidFill>
                </a:uFill>
              </a:rPr>
              <a:t>Analysis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dirty="0">
                <a:solidFill>
                  <a:srgbClr val="808080"/>
                </a:solidFill>
                <a:latin typeface="Arial"/>
                <a:cs typeface="Arial"/>
              </a:rPr>
              <a:t>5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51710"/>
              </p:ext>
            </p:extLst>
          </p:nvPr>
        </p:nvGraphicFramePr>
        <p:xfrm>
          <a:off x="1447799" y="1295401"/>
          <a:ext cx="8050275" cy="43384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230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0" dirty="0"/>
                        <a:t>Place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/>
                        <a:t>Distance </a:t>
                      </a:r>
                      <a:r>
                        <a:rPr sz="1600" spc="25" dirty="0"/>
                        <a:t>(Approx.</a:t>
                      </a:r>
                      <a:r>
                        <a:rPr sz="1600" spc="70" dirty="0"/>
                        <a:t> </a:t>
                      </a:r>
                      <a:r>
                        <a:rPr sz="1600" spc="-30" dirty="0"/>
                        <a:t>Kms)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100" dirty="0"/>
                        <a:t>Airport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IN" sz="1600" spc="100" dirty="0"/>
                        <a:t>27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60" dirty="0"/>
                        <a:t>Howrah</a:t>
                      </a:r>
                      <a:r>
                        <a:rPr sz="1600" spc="85" dirty="0"/>
                        <a:t> </a:t>
                      </a:r>
                      <a:r>
                        <a:rPr sz="1600" spc="50" dirty="0"/>
                        <a:t>Station</a:t>
                      </a:r>
                      <a:endParaRPr sz="160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5" dirty="0"/>
                        <a:t>9.4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0" dirty="0"/>
                        <a:t>S</a:t>
                      </a:r>
                      <a:r>
                        <a:rPr lang="en-IN" sz="1600" spc="10" dirty="0" err="1"/>
                        <a:t>antragachi</a:t>
                      </a:r>
                      <a:r>
                        <a:rPr sz="1600" spc="95" dirty="0"/>
                        <a:t> </a:t>
                      </a:r>
                      <a:r>
                        <a:rPr sz="1600" spc="50" dirty="0"/>
                        <a:t>Station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0" dirty="0"/>
                        <a:t>2.5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/>
                        <a:t>Shalimar Station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/>
                        <a:t>8.6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/>
                        <a:t>Rabindra </a:t>
                      </a:r>
                      <a:r>
                        <a:rPr lang="en-IN" sz="1600" dirty="0" err="1"/>
                        <a:t>Sadan</a:t>
                      </a:r>
                      <a:r>
                        <a:rPr lang="en-IN" sz="1600" dirty="0"/>
                        <a:t> Metro Station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0" dirty="0"/>
                        <a:t>11.4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/>
                        <a:t>Julien Day School, Kona Expressway, </a:t>
                      </a:r>
                      <a:r>
                        <a:rPr lang="en-IN" sz="1600" dirty="0" err="1"/>
                        <a:t>Bankra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5" dirty="0"/>
                        <a:t>2.7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20" dirty="0"/>
                        <a:t>Howrah Maidan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0" dirty="0"/>
                        <a:t>10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/>
                        <a:t>Dalhousie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/>
                        <a:t>10.5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 err="1"/>
                        <a:t>Avani</a:t>
                      </a:r>
                      <a:r>
                        <a:rPr lang="en-IN" sz="1600" dirty="0"/>
                        <a:t> Mall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/>
                        <a:t>7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45" dirty="0"/>
                        <a:t>ESI Hospital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/>
                        <a:t>2.5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65" dirty="0" err="1"/>
                        <a:t>Bankra</a:t>
                      </a:r>
                      <a:r>
                        <a:rPr lang="en-IN" sz="1600" spc="65" dirty="0"/>
                        <a:t> Hospital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/>
                        <a:t>1.4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Vidyasagar </a:t>
                      </a:r>
                      <a:r>
                        <a:rPr lang="en-IN" sz="1600" dirty="0" err="1">
                          <a:latin typeface="Futura Bk BT" panose="020B0502020204020303" pitchFamily="34" charset="0"/>
                          <a:cs typeface="Arial"/>
                        </a:rPr>
                        <a:t>Setu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7.3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3025048217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Park Street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11.3 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3337746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6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BDB56073-98DF-486F-8C8C-8D657798F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</a:rPr>
              <a:t>Property Images </a:t>
            </a:r>
            <a:r>
              <a:rPr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5980A8-FBFD-4E2A-9CCC-B68F09899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6510"/>
            <a:ext cx="4272216" cy="2756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AED608-CD9E-4496-BFAC-F849EC32B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505200"/>
            <a:ext cx="4191000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EB111C-B164-4609-AAB2-EED87BD73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27" y="623093"/>
            <a:ext cx="4512734" cy="2709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93C5AE-A9F5-4E2A-A5B7-25D91887C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26" y="3587752"/>
            <a:ext cx="4512735" cy="28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5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7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BDB56073-98DF-486F-8C8C-8D657798F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</a:rPr>
              <a:t>Property Images </a:t>
            </a:r>
            <a:r>
              <a:rPr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911AE5-01B5-4E43-B832-57CF711ED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172" y="897146"/>
            <a:ext cx="3120390" cy="2715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6055B9-7DE1-462F-BB82-E4A3F2B4B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4870" y="897146"/>
            <a:ext cx="3120390" cy="2715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C0EE07-F8DC-4C62-95BF-E02B2A5C4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1571" y="897146"/>
            <a:ext cx="3120390" cy="2715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5B6188-ED38-4324-8113-E1D9DA706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07960"/>
            <a:ext cx="5105400" cy="24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2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96087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07455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5" dirty="0">
                <a:uFill>
                  <a:solidFill>
                    <a:srgbClr val="66CC33"/>
                  </a:solidFill>
                </a:uFill>
              </a:rPr>
              <a:t>Contact</a:t>
            </a:r>
            <a:r>
              <a:rPr u="heavy" spc="25" dirty="0">
                <a:uFill>
                  <a:solidFill>
                    <a:srgbClr val="66CC33"/>
                  </a:solidFill>
                </a:uFill>
              </a:rPr>
              <a:t> </a:t>
            </a:r>
            <a:r>
              <a:rPr u="heavy" spc="45" dirty="0">
                <a:uFill>
                  <a:solidFill>
                    <a:srgbClr val="66CC33"/>
                  </a:solidFill>
                </a:uFill>
              </a:rPr>
              <a:t>Information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839852" y="701428"/>
            <a:ext cx="6930262" cy="5577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2350" marR="5715" indent="1231265" algn="r">
              <a:lnSpc>
                <a:spcPct val="100000"/>
              </a:lnSpc>
              <a:spcBef>
                <a:spcPts val="95"/>
              </a:spcBef>
            </a:pPr>
            <a:endParaRPr lang="en-IN" sz="1600" b="1" spc="-5" dirty="0">
              <a:latin typeface="Arial"/>
              <a:cs typeface="Arial"/>
            </a:endParaRPr>
          </a:p>
          <a:p>
            <a:pPr marL="2292350" marR="5715" indent="1231265" algn="r">
              <a:lnSpc>
                <a:spcPct val="100000"/>
              </a:lnSpc>
              <a:spcBef>
                <a:spcPts val="95"/>
              </a:spcBef>
            </a:pPr>
            <a:r>
              <a:rPr lang="en-IN" sz="1200" b="1" spc="-5" dirty="0">
                <a:latin typeface="Arial"/>
                <a:cs typeface="Arial"/>
              </a:rPr>
              <a:t>Arnab Roy </a:t>
            </a:r>
            <a:r>
              <a:rPr lang="en-IN" sz="1200" b="1" spc="-5" dirty="0" err="1">
                <a:latin typeface="Arial"/>
                <a:cs typeface="Arial"/>
              </a:rPr>
              <a:t>Karmakar</a:t>
            </a:r>
            <a:r>
              <a:rPr lang="en-IN" sz="1200" b="1" spc="-30" dirty="0">
                <a:latin typeface="Arial"/>
                <a:cs typeface="Arial"/>
              </a:rPr>
              <a:t> </a:t>
            </a:r>
            <a:r>
              <a:rPr lang="en-IN" sz="1200" b="1" spc="15" dirty="0">
                <a:latin typeface="Arial"/>
                <a:cs typeface="Arial"/>
              </a:rPr>
              <a:t> </a:t>
            </a:r>
            <a:r>
              <a:rPr lang="en-IN" sz="1200" b="1" spc="-155" dirty="0">
                <a:latin typeface="Arial"/>
                <a:cs typeface="Arial"/>
              </a:rPr>
              <a:t>CBRE  </a:t>
            </a:r>
            <a:r>
              <a:rPr lang="en-IN" sz="1200" b="1" spc="-15" dirty="0">
                <a:latin typeface="Arial"/>
                <a:cs typeface="Arial"/>
              </a:rPr>
              <a:t>South </a:t>
            </a:r>
            <a:r>
              <a:rPr lang="en-IN" sz="1200" b="1" spc="-30" dirty="0">
                <a:latin typeface="Arial"/>
                <a:cs typeface="Arial"/>
              </a:rPr>
              <a:t>Asia </a:t>
            </a:r>
            <a:r>
              <a:rPr lang="en-IN" sz="1200" b="1" spc="-25" dirty="0" err="1">
                <a:latin typeface="Arial"/>
                <a:cs typeface="Arial"/>
              </a:rPr>
              <a:t>Pvt.</a:t>
            </a:r>
            <a:r>
              <a:rPr lang="en-IN" sz="1200" b="1" spc="25" dirty="0">
                <a:latin typeface="Arial"/>
                <a:cs typeface="Arial"/>
              </a:rPr>
              <a:t> </a:t>
            </a:r>
            <a:r>
              <a:rPr lang="en-IN" sz="1200" b="1" spc="10" dirty="0">
                <a:latin typeface="Arial"/>
                <a:cs typeface="Arial"/>
              </a:rPr>
              <a:t>Ltd.</a:t>
            </a:r>
            <a:endParaRPr lang="en-IN" sz="1200" b="1" dirty="0">
              <a:latin typeface="Arial"/>
              <a:cs typeface="Arial"/>
            </a:endParaRPr>
          </a:p>
          <a:p>
            <a:pPr marL="12700" marR="5080" indent="1593850" algn="r">
              <a:lnSpc>
                <a:spcPct val="100000"/>
              </a:lnSpc>
            </a:pPr>
            <a:r>
              <a:rPr lang="en-IN" sz="1200" b="1" spc="15" dirty="0">
                <a:latin typeface="Arial"/>
                <a:cs typeface="Arial"/>
              </a:rPr>
              <a:t>Unit </a:t>
            </a:r>
            <a:r>
              <a:rPr lang="en-IN" sz="1200" b="1" spc="75" dirty="0">
                <a:latin typeface="Arial"/>
                <a:cs typeface="Arial"/>
              </a:rPr>
              <a:t>No.702, </a:t>
            </a:r>
            <a:r>
              <a:rPr lang="en-IN" sz="1200" b="1" spc="70" dirty="0">
                <a:latin typeface="Arial"/>
                <a:cs typeface="Arial"/>
              </a:rPr>
              <a:t>7th </a:t>
            </a:r>
            <a:r>
              <a:rPr lang="en-IN" sz="1200" b="1" spc="-10" dirty="0">
                <a:latin typeface="Arial"/>
                <a:cs typeface="Arial"/>
              </a:rPr>
              <a:t>Floor </a:t>
            </a:r>
            <a:r>
              <a:rPr lang="en-IN" sz="1200" b="1" spc="145" dirty="0">
                <a:latin typeface="Arial"/>
                <a:cs typeface="Arial"/>
              </a:rPr>
              <a:t>|</a:t>
            </a:r>
            <a:r>
              <a:rPr lang="en-IN" sz="1200" b="1" spc="50" dirty="0">
                <a:latin typeface="Arial"/>
                <a:cs typeface="Arial"/>
              </a:rPr>
              <a:t> </a:t>
            </a:r>
            <a:r>
              <a:rPr lang="en-IN" sz="1200" b="1" spc="-190" dirty="0">
                <a:latin typeface="Arial"/>
                <a:cs typeface="Arial"/>
              </a:rPr>
              <a:t>PS</a:t>
            </a:r>
            <a:r>
              <a:rPr lang="en-IN" sz="1200" b="1" spc="40" dirty="0">
                <a:latin typeface="Arial"/>
                <a:cs typeface="Arial"/>
              </a:rPr>
              <a:t> </a:t>
            </a:r>
            <a:r>
              <a:rPr lang="en-IN" sz="1200" b="1" spc="-65" dirty="0">
                <a:latin typeface="Arial"/>
                <a:cs typeface="Arial"/>
              </a:rPr>
              <a:t>Pace </a:t>
            </a:r>
            <a:r>
              <a:rPr lang="en-IN" sz="1200" b="1" spc="-5" dirty="0">
                <a:latin typeface="Arial"/>
                <a:cs typeface="Arial"/>
              </a:rPr>
              <a:t> </a:t>
            </a:r>
            <a:r>
              <a:rPr lang="en-IN" sz="1200" b="1" spc="215" dirty="0">
                <a:latin typeface="Arial"/>
                <a:cs typeface="Arial"/>
              </a:rPr>
              <a:t>1/1 </a:t>
            </a:r>
            <a:r>
              <a:rPr lang="en-IN" sz="1200" b="1" spc="15" dirty="0" err="1">
                <a:latin typeface="Arial"/>
                <a:cs typeface="Arial"/>
              </a:rPr>
              <a:t>Mahendra</a:t>
            </a:r>
            <a:r>
              <a:rPr lang="en-IN" sz="1200" b="1" spc="15" dirty="0">
                <a:latin typeface="Arial"/>
                <a:cs typeface="Arial"/>
              </a:rPr>
              <a:t> </a:t>
            </a:r>
            <a:r>
              <a:rPr lang="en-IN" sz="1200" b="1" spc="-65" dirty="0">
                <a:latin typeface="Arial"/>
                <a:cs typeface="Arial"/>
              </a:rPr>
              <a:t>Roy </a:t>
            </a:r>
            <a:r>
              <a:rPr lang="en-IN" sz="1200" b="1" spc="-25" dirty="0">
                <a:latin typeface="Arial"/>
                <a:cs typeface="Arial"/>
              </a:rPr>
              <a:t>Lane </a:t>
            </a:r>
            <a:r>
              <a:rPr lang="en-IN" sz="1200" b="1" spc="145" dirty="0">
                <a:latin typeface="Arial"/>
                <a:cs typeface="Arial"/>
              </a:rPr>
              <a:t>| </a:t>
            </a:r>
            <a:r>
              <a:rPr lang="en-IN" sz="1200" b="1" spc="5" dirty="0">
                <a:latin typeface="Arial"/>
                <a:cs typeface="Arial"/>
              </a:rPr>
              <a:t>Kolkata</a:t>
            </a:r>
            <a:r>
              <a:rPr lang="en-IN" sz="1200" b="1" spc="-60" dirty="0">
                <a:latin typeface="Arial"/>
                <a:cs typeface="Arial"/>
              </a:rPr>
              <a:t> </a:t>
            </a:r>
            <a:r>
              <a:rPr lang="en-IN" sz="1200" b="1" spc="114" dirty="0">
                <a:latin typeface="Arial"/>
                <a:cs typeface="Arial"/>
              </a:rPr>
              <a:t>700046,</a:t>
            </a:r>
            <a:r>
              <a:rPr lang="en-IN" sz="1200" b="1" spc="85" dirty="0">
                <a:latin typeface="Arial"/>
                <a:cs typeface="Arial"/>
              </a:rPr>
              <a:t> </a:t>
            </a:r>
            <a:r>
              <a:rPr lang="en-IN" sz="1200" b="1" spc="15" dirty="0">
                <a:latin typeface="Arial"/>
                <a:cs typeface="Arial"/>
              </a:rPr>
              <a:t>India </a:t>
            </a:r>
          </a:p>
          <a:p>
            <a:pPr marL="12700" marR="5080" indent="1593850" algn="r">
              <a:lnSpc>
                <a:spcPct val="100000"/>
              </a:lnSpc>
            </a:pPr>
            <a:r>
              <a:rPr lang="en-IN" sz="1200" b="1" spc="-5" dirty="0">
                <a:latin typeface="Arial"/>
                <a:cs typeface="Arial"/>
              </a:rPr>
              <a:t> </a:t>
            </a:r>
            <a:r>
              <a:rPr lang="en-IN" sz="1200" b="1" spc="-50" dirty="0">
                <a:latin typeface="Arial"/>
                <a:cs typeface="Arial"/>
              </a:rPr>
              <a:t>Mobile – </a:t>
            </a:r>
            <a:r>
              <a:rPr lang="en-IN" sz="1200" b="1" spc="120" dirty="0">
                <a:latin typeface="Arial"/>
                <a:cs typeface="Arial"/>
              </a:rPr>
              <a:t>91 8017055009</a:t>
            </a:r>
            <a:endParaRPr lang="en-IN" sz="1200" b="1" dirty="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lang="en-IN" sz="1200" b="1" spc="-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Arnab.Roy@cbre.com</a:t>
            </a:r>
            <a:r>
              <a:rPr lang="en-IN" sz="1200" b="1" spc="-5" dirty="0">
                <a:solidFill>
                  <a:srgbClr val="005137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latin typeface="Arial"/>
                <a:cs typeface="Arial"/>
              </a:rPr>
              <a:t>|</a:t>
            </a:r>
            <a:r>
              <a:rPr lang="en-IN" sz="1200" b="1" spc="125" dirty="0"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algn="r">
              <a:lnSpc>
                <a:spcPct val="100000"/>
              </a:lnSpc>
            </a:pP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L="2292350" marR="5715" indent="1231265" algn="r">
              <a:lnSpc>
                <a:spcPct val="100000"/>
              </a:lnSpc>
              <a:spcBef>
                <a:spcPts val="95"/>
              </a:spcBef>
            </a:pPr>
            <a:r>
              <a:rPr lang="en-IN" sz="1200" b="1" spc="-5" dirty="0">
                <a:latin typeface="Arial"/>
                <a:cs typeface="Arial"/>
              </a:rPr>
              <a:t>Adnan Faisal     </a:t>
            </a:r>
            <a:r>
              <a:rPr lang="en-IN" sz="1200" b="1" spc="-155" dirty="0">
                <a:latin typeface="Arial"/>
                <a:cs typeface="Arial"/>
              </a:rPr>
              <a:t>CBRE  </a:t>
            </a:r>
            <a:r>
              <a:rPr lang="en-IN" sz="1200" b="1" spc="-15" dirty="0">
                <a:latin typeface="Arial"/>
                <a:cs typeface="Arial"/>
              </a:rPr>
              <a:t>South </a:t>
            </a:r>
            <a:r>
              <a:rPr lang="en-IN" sz="1200" b="1" spc="-30" dirty="0">
                <a:latin typeface="Arial"/>
                <a:cs typeface="Arial"/>
              </a:rPr>
              <a:t>Asia </a:t>
            </a:r>
            <a:r>
              <a:rPr lang="en-IN" sz="1200" b="1" spc="-25" dirty="0" err="1">
                <a:latin typeface="Arial"/>
                <a:cs typeface="Arial"/>
              </a:rPr>
              <a:t>Pvt.</a:t>
            </a:r>
            <a:r>
              <a:rPr lang="en-IN" sz="1200" b="1" spc="25" dirty="0">
                <a:latin typeface="Arial"/>
                <a:cs typeface="Arial"/>
              </a:rPr>
              <a:t> </a:t>
            </a:r>
            <a:r>
              <a:rPr lang="en-IN" sz="1200" b="1" spc="10" dirty="0">
                <a:latin typeface="Arial"/>
                <a:cs typeface="Arial"/>
              </a:rPr>
              <a:t>Ltd.</a:t>
            </a:r>
            <a:endParaRPr lang="en-IN" sz="1200" b="1" dirty="0">
              <a:latin typeface="Arial"/>
              <a:cs typeface="Arial"/>
            </a:endParaRPr>
          </a:p>
          <a:p>
            <a:pPr marL="12700" marR="5080" indent="1593850" algn="r">
              <a:lnSpc>
                <a:spcPct val="100000"/>
              </a:lnSpc>
            </a:pPr>
            <a:r>
              <a:rPr lang="en-IN" sz="1200" b="1" spc="15" dirty="0">
                <a:latin typeface="Arial"/>
                <a:cs typeface="Arial"/>
              </a:rPr>
              <a:t>Unit </a:t>
            </a:r>
            <a:r>
              <a:rPr lang="en-IN" sz="1200" b="1" spc="75" dirty="0">
                <a:latin typeface="Arial"/>
                <a:cs typeface="Arial"/>
              </a:rPr>
              <a:t>No.702, </a:t>
            </a:r>
            <a:r>
              <a:rPr lang="en-IN" sz="1200" b="1" spc="70" dirty="0">
                <a:latin typeface="Arial"/>
                <a:cs typeface="Arial"/>
              </a:rPr>
              <a:t>7th </a:t>
            </a:r>
            <a:r>
              <a:rPr lang="en-IN" sz="1200" b="1" spc="-10" dirty="0">
                <a:latin typeface="Arial"/>
                <a:cs typeface="Arial"/>
              </a:rPr>
              <a:t>Floor </a:t>
            </a:r>
            <a:r>
              <a:rPr lang="en-IN" sz="1200" b="1" spc="145" dirty="0">
                <a:latin typeface="Arial"/>
                <a:cs typeface="Arial"/>
              </a:rPr>
              <a:t>|</a:t>
            </a:r>
            <a:r>
              <a:rPr lang="en-IN" sz="1200" b="1" spc="50" dirty="0">
                <a:latin typeface="Arial"/>
                <a:cs typeface="Arial"/>
              </a:rPr>
              <a:t> </a:t>
            </a:r>
            <a:r>
              <a:rPr lang="en-IN" sz="1200" b="1" spc="-190" dirty="0">
                <a:latin typeface="Arial"/>
                <a:cs typeface="Arial"/>
              </a:rPr>
              <a:t>PS</a:t>
            </a:r>
            <a:r>
              <a:rPr lang="en-IN" sz="1200" b="1" spc="40" dirty="0">
                <a:latin typeface="Arial"/>
                <a:cs typeface="Arial"/>
              </a:rPr>
              <a:t> </a:t>
            </a:r>
            <a:r>
              <a:rPr lang="en-IN" sz="1200" b="1" spc="-65" dirty="0">
                <a:latin typeface="Arial"/>
                <a:cs typeface="Arial"/>
              </a:rPr>
              <a:t>Pace </a:t>
            </a:r>
            <a:r>
              <a:rPr lang="en-IN" sz="1200" b="1" spc="-5" dirty="0">
                <a:latin typeface="Arial"/>
                <a:cs typeface="Arial"/>
              </a:rPr>
              <a:t> </a:t>
            </a:r>
            <a:r>
              <a:rPr lang="en-IN" sz="1200" b="1" spc="215" dirty="0">
                <a:latin typeface="Arial"/>
                <a:cs typeface="Arial"/>
              </a:rPr>
              <a:t>1/1 </a:t>
            </a:r>
            <a:r>
              <a:rPr lang="en-IN" sz="1200" b="1" spc="15" dirty="0" err="1">
                <a:latin typeface="Arial"/>
                <a:cs typeface="Arial"/>
              </a:rPr>
              <a:t>Mahendra</a:t>
            </a:r>
            <a:r>
              <a:rPr lang="en-IN" sz="1200" b="1" spc="15" dirty="0">
                <a:latin typeface="Arial"/>
                <a:cs typeface="Arial"/>
              </a:rPr>
              <a:t> </a:t>
            </a:r>
            <a:r>
              <a:rPr lang="en-IN" sz="1200" b="1" spc="-65" dirty="0">
                <a:latin typeface="Arial"/>
                <a:cs typeface="Arial"/>
              </a:rPr>
              <a:t>Roy </a:t>
            </a:r>
            <a:r>
              <a:rPr lang="en-IN" sz="1200" b="1" spc="-25" dirty="0">
                <a:latin typeface="Arial"/>
                <a:cs typeface="Arial"/>
              </a:rPr>
              <a:t>Lane </a:t>
            </a:r>
            <a:r>
              <a:rPr lang="en-IN" sz="1200" b="1" spc="145" dirty="0">
                <a:latin typeface="Arial"/>
                <a:cs typeface="Arial"/>
              </a:rPr>
              <a:t>| </a:t>
            </a:r>
            <a:r>
              <a:rPr lang="en-IN" sz="1200" b="1" spc="5" dirty="0">
                <a:latin typeface="Arial"/>
                <a:cs typeface="Arial"/>
              </a:rPr>
              <a:t>Kolkata</a:t>
            </a:r>
            <a:r>
              <a:rPr lang="en-IN" sz="1200" b="1" spc="-60" dirty="0">
                <a:latin typeface="Arial"/>
                <a:cs typeface="Arial"/>
              </a:rPr>
              <a:t> </a:t>
            </a:r>
            <a:r>
              <a:rPr lang="en-IN" sz="1200" b="1" spc="114" dirty="0">
                <a:latin typeface="Arial"/>
                <a:cs typeface="Arial"/>
              </a:rPr>
              <a:t>700046,</a:t>
            </a:r>
            <a:r>
              <a:rPr lang="en-IN" sz="1200" b="1" spc="85" dirty="0">
                <a:latin typeface="Arial"/>
                <a:cs typeface="Arial"/>
              </a:rPr>
              <a:t> </a:t>
            </a:r>
            <a:r>
              <a:rPr lang="en-IN" sz="1200" b="1" spc="15" dirty="0">
                <a:latin typeface="Arial"/>
                <a:cs typeface="Arial"/>
              </a:rPr>
              <a:t>India </a:t>
            </a:r>
          </a:p>
          <a:p>
            <a:pPr marL="12700" marR="5080" indent="1593850" algn="r">
              <a:lnSpc>
                <a:spcPct val="100000"/>
              </a:lnSpc>
            </a:pPr>
            <a:r>
              <a:rPr lang="en-IN" sz="1200" b="1" spc="-5" dirty="0">
                <a:latin typeface="Arial"/>
                <a:cs typeface="Arial"/>
              </a:rPr>
              <a:t> </a:t>
            </a:r>
            <a:r>
              <a:rPr lang="en-IN" sz="1200" b="1" spc="-50" dirty="0">
                <a:latin typeface="Arial"/>
                <a:cs typeface="Arial"/>
              </a:rPr>
              <a:t>Mobile – </a:t>
            </a:r>
            <a:r>
              <a:rPr lang="en-IN" sz="1200" b="1" spc="120" dirty="0">
                <a:latin typeface="Arial"/>
                <a:cs typeface="Arial"/>
              </a:rPr>
              <a:t>91 7003317797</a:t>
            </a:r>
            <a:endParaRPr lang="en-IN" sz="1200" b="1" dirty="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lang="en-IN" sz="1200" b="1" spc="-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Adnan.Faisal@cbre.com</a:t>
            </a:r>
            <a:r>
              <a:rPr lang="en-IN" sz="1200" b="1" spc="-5" dirty="0">
                <a:solidFill>
                  <a:srgbClr val="005137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latin typeface="Arial"/>
                <a:cs typeface="Arial"/>
              </a:rPr>
              <a:t>|</a:t>
            </a:r>
            <a:r>
              <a:rPr lang="en-IN" sz="1200" b="1" spc="125" dirty="0"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lang="en-IN" sz="1200" b="1" spc="5" dirty="0" smtClean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algn="r">
              <a:lnSpc>
                <a:spcPct val="100000"/>
              </a:lnSpc>
            </a:pP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lang="en-IN" sz="1200" b="1" spc="5" dirty="0" smtClean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Gaurav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Das</a:t>
            </a:r>
          </a:p>
          <a:p>
            <a:pPr marR="6985" algn="r">
              <a:lnSpc>
                <a:spcPct val="100000"/>
              </a:lnSpc>
            </a:pPr>
            <a:r>
              <a:rPr lang="en-IN" sz="1200" b="1" spc="5" dirty="0" err="1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mjunction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 services </a:t>
            </a:r>
            <a:r>
              <a:rPr lang="en-IN" sz="1200" b="1" spc="5" dirty="0" smtClean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limited</a:t>
            </a:r>
          </a:p>
          <a:p>
            <a:pPr marR="6985" algn="r">
              <a:lnSpc>
                <a:spcPct val="100000"/>
              </a:lnSpc>
            </a:pPr>
            <a:r>
              <a:rPr lang="en-IN" sz="1200" b="1" spc="5" dirty="0" smtClean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Godrej Waterside, 3rd Floor, Tower 1, Plot V </a:t>
            </a:r>
          </a:p>
          <a:p>
            <a:pPr marR="6985" algn="r">
              <a:lnSpc>
                <a:spcPct val="100000"/>
              </a:lnSpc>
            </a:pPr>
            <a:r>
              <a:rPr lang="en-IN" sz="1200" b="1" spc="5" dirty="0" smtClean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Block DP, Sector V, Salt Lake,  Kolkata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- 700091. </a:t>
            </a:r>
          </a:p>
          <a:p>
            <a:pPr marR="6985" algn="r">
              <a:lnSpc>
                <a:spcPct val="100000"/>
              </a:lnSpc>
            </a:pPr>
            <a:r>
              <a:rPr lang="en-IN" sz="1200" b="1" spc="5" dirty="0" smtClean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Mobile :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+91 8584008249</a:t>
            </a:r>
          </a:p>
          <a:p>
            <a:pPr marR="6985" algn="r">
              <a:lnSpc>
                <a:spcPct val="100000"/>
              </a:lnSpc>
            </a:pP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</a:t>
            </a:r>
            <a:r>
              <a:rPr lang="en-IN" sz="1200" b="1" spc="5" dirty="0" smtClean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aurav.das@mjunction.in</a:t>
            </a: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605" y="5279969"/>
            <a:ext cx="884809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DISCLAIMER</a:t>
            </a:r>
            <a:r>
              <a:rPr sz="1000" spc="-5" dirty="0">
                <a:latin typeface="Arial"/>
                <a:cs typeface="Arial"/>
              </a:rPr>
              <a:t>: </a:t>
            </a:r>
            <a:r>
              <a:rPr sz="1000" dirty="0">
                <a:latin typeface="Arial"/>
                <a:cs typeface="Arial"/>
              </a:rPr>
              <a:t>All </a:t>
            </a:r>
            <a:r>
              <a:rPr sz="1000" spc="-5" dirty="0">
                <a:latin typeface="Arial"/>
                <a:cs typeface="Arial"/>
              </a:rPr>
              <a:t>inspections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property shall be arranged with prior notice of at least 24 hours, Inspections </a:t>
            </a:r>
            <a:r>
              <a:rPr sz="1000" dirty="0">
                <a:latin typeface="Arial"/>
                <a:cs typeface="Arial"/>
              </a:rPr>
              <a:t>will </a:t>
            </a:r>
            <a:r>
              <a:rPr sz="1000" spc="-5" dirty="0">
                <a:latin typeface="Arial"/>
                <a:cs typeface="Arial"/>
              </a:rPr>
              <a:t>be conducted </a:t>
            </a:r>
            <a:r>
              <a:rPr sz="1000" spc="-10" dirty="0">
                <a:latin typeface="Arial"/>
                <a:cs typeface="Arial"/>
              </a:rPr>
              <a:t>between </a:t>
            </a:r>
            <a:r>
              <a:rPr sz="1000" spc="-5" dirty="0">
                <a:latin typeface="Arial"/>
                <a:cs typeface="Arial"/>
              </a:rPr>
              <a:t>10 </a:t>
            </a:r>
            <a:r>
              <a:rPr sz="1000" spc="-10" dirty="0">
                <a:latin typeface="Arial"/>
                <a:cs typeface="Arial"/>
              </a:rPr>
              <a:t>AM </a:t>
            </a:r>
            <a:r>
              <a:rPr sz="1000" spc="-5" dirty="0">
                <a:latin typeface="Arial"/>
                <a:cs typeface="Arial"/>
              </a:rPr>
              <a:t>– 5 PM. </a:t>
            </a:r>
            <a:r>
              <a:rPr sz="100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contained herein (the "Information") </a:t>
            </a:r>
            <a:r>
              <a:rPr sz="1000" spc="-1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intended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informational purposes </a:t>
            </a:r>
            <a:r>
              <a:rPr sz="1000" spc="-10" dirty="0">
                <a:latin typeface="Arial"/>
                <a:cs typeface="Arial"/>
              </a:rPr>
              <a:t>only and </a:t>
            </a:r>
            <a:r>
              <a:rPr sz="1000" spc="-5" dirty="0">
                <a:latin typeface="Arial"/>
                <a:cs typeface="Arial"/>
              </a:rPr>
              <a:t>should </a:t>
            </a:r>
            <a:r>
              <a:rPr sz="1000" spc="-10" dirty="0">
                <a:latin typeface="Arial"/>
                <a:cs typeface="Arial"/>
              </a:rPr>
              <a:t>not be </a:t>
            </a:r>
            <a:r>
              <a:rPr sz="1000" spc="-5" dirty="0">
                <a:latin typeface="Arial"/>
                <a:cs typeface="Arial"/>
              </a:rPr>
              <a:t>relied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recipients hereof. Although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is believed </a:t>
            </a:r>
            <a:r>
              <a:rPr sz="1000" spc="-5" dirty="0">
                <a:latin typeface="Arial"/>
                <a:cs typeface="Arial"/>
              </a:rPr>
              <a:t>to be correct, its accuracy, correctness or completeness </a:t>
            </a:r>
            <a:r>
              <a:rPr sz="1000" spc="-10" dirty="0">
                <a:latin typeface="Arial"/>
                <a:cs typeface="Arial"/>
              </a:rPr>
              <a:t>cannot </a:t>
            </a:r>
            <a:r>
              <a:rPr sz="1000" spc="-5" dirty="0">
                <a:latin typeface="Arial"/>
                <a:cs typeface="Arial"/>
              </a:rPr>
              <a:t>be guaranteed </a:t>
            </a:r>
            <a:r>
              <a:rPr sz="1000" spc="-10" dirty="0">
                <a:latin typeface="Arial"/>
                <a:cs typeface="Arial"/>
              </a:rPr>
              <a:t>and has not been </a:t>
            </a:r>
            <a:r>
              <a:rPr sz="1000" spc="-5" dirty="0">
                <a:latin typeface="Arial"/>
                <a:cs typeface="Arial"/>
              </a:rPr>
              <a:t>verified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either CBRE South Asia  </a:t>
            </a:r>
            <a:r>
              <a:rPr sz="1000" spc="-10" dirty="0">
                <a:latin typeface="Arial"/>
                <a:cs typeface="Arial"/>
              </a:rPr>
              <a:t>Pvt. </a:t>
            </a:r>
            <a:r>
              <a:rPr sz="1000" spc="-5" dirty="0">
                <a:latin typeface="Arial"/>
                <a:cs typeface="Arial"/>
              </a:rPr>
              <a:t>Limited or any of its affiliates (CBRE </a:t>
            </a:r>
            <a:r>
              <a:rPr sz="1000" dirty="0">
                <a:latin typeface="Arial"/>
                <a:cs typeface="Arial"/>
              </a:rPr>
              <a:t>Limited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its affiliates are collectively referred to herein as </a:t>
            </a:r>
            <a:r>
              <a:rPr sz="1000" spc="-10" dirty="0">
                <a:latin typeface="Arial"/>
                <a:cs typeface="Arial"/>
              </a:rPr>
              <a:t>"CBRE"). </a:t>
            </a:r>
            <a:r>
              <a:rPr sz="1000" spc="-5" dirty="0">
                <a:latin typeface="Arial"/>
                <a:cs typeface="Arial"/>
              </a:rPr>
              <a:t>CBRE neither guarantees, warrants </a:t>
            </a:r>
            <a:r>
              <a:rPr sz="1000" spc="-10" dirty="0">
                <a:latin typeface="Arial"/>
                <a:cs typeface="Arial"/>
              </a:rPr>
              <a:t>nor  </a:t>
            </a:r>
            <a:r>
              <a:rPr sz="1000" spc="-5" dirty="0">
                <a:latin typeface="Arial"/>
                <a:cs typeface="Arial"/>
              </a:rPr>
              <a:t>assumes any responsibility or </a:t>
            </a:r>
            <a:r>
              <a:rPr sz="1000" dirty="0">
                <a:latin typeface="Arial"/>
                <a:cs typeface="Arial"/>
              </a:rPr>
              <a:t>liability </a:t>
            </a:r>
            <a:r>
              <a:rPr sz="1000" spc="-5" dirty="0">
                <a:latin typeface="Arial"/>
                <a:cs typeface="Arial"/>
              </a:rPr>
              <a:t>of 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with respect to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accuracy, correctness, completeness or suitability of or decisions based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spc="-5" dirty="0">
                <a:latin typeface="Arial"/>
                <a:cs typeface="Arial"/>
              </a:rPr>
              <a:t>or </a:t>
            </a:r>
            <a:r>
              <a:rPr sz="1000" spc="-15" dirty="0">
                <a:latin typeface="Arial"/>
                <a:cs typeface="Arial"/>
              </a:rPr>
              <a:t>in  </a:t>
            </a:r>
            <a:r>
              <a:rPr sz="1000" spc="-5" dirty="0">
                <a:latin typeface="Arial"/>
                <a:cs typeface="Arial"/>
              </a:rPr>
              <a:t>connection </a:t>
            </a:r>
            <a:r>
              <a:rPr sz="1000" spc="-10" dirty="0">
                <a:latin typeface="Arial"/>
                <a:cs typeface="Arial"/>
              </a:rPr>
              <a:t>with, the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recipient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should </a:t>
            </a:r>
            <a:r>
              <a:rPr sz="1000" spc="-5" dirty="0">
                <a:latin typeface="Arial"/>
                <a:cs typeface="Arial"/>
              </a:rPr>
              <a:t>take such steps as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recipient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10" dirty="0">
                <a:latin typeface="Arial"/>
                <a:cs typeface="Arial"/>
              </a:rPr>
              <a:t>deem </a:t>
            </a:r>
            <a:r>
              <a:rPr sz="1000" spc="-5" dirty="0">
                <a:latin typeface="Arial"/>
                <a:cs typeface="Arial"/>
              </a:rPr>
              <a:t>appropriate with respect to using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change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property </a:t>
            </a:r>
            <a:r>
              <a:rPr sz="1000" spc="-5" dirty="0">
                <a:latin typeface="Arial"/>
                <a:cs typeface="Arial"/>
              </a:rPr>
              <a:t>described herein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be withdrawn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market at any </a:t>
            </a:r>
            <a:r>
              <a:rPr sz="1000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without notice or obligation </a:t>
            </a:r>
            <a:r>
              <a:rPr sz="1000" spc="-10" dirty="0">
                <a:latin typeface="Arial"/>
                <a:cs typeface="Arial"/>
              </a:rPr>
              <a:t>of 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on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part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CBRE. Potential purchaser </a:t>
            </a:r>
            <a:r>
              <a:rPr sz="1000" spc="-10" dirty="0">
                <a:latin typeface="Arial"/>
                <a:cs typeface="Arial"/>
              </a:rPr>
              <a:t>should not </a:t>
            </a:r>
            <a:r>
              <a:rPr sz="1000" spc="-5" dirty="0">
                <a:latin typeface="Arial"/>
                <a:cs typeface="Arial"/>
              </a:rPr>
              <a:t>rely on any material contained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this brochure as a statement or representation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fact </a:t>
            </a:r>
            <a:r>
              <a:rPr sz="1000" spc="-10" dirty="0">
                <a:latin typeface="Arial"/>
                <a:cs typeface="Arial"/>
              </a:rPr>
              <a:t>but  </a:t>
            </a:r>
            <a:r>
              <a:rPr sz="1000" spc="-5" dirty="0">
                <a:latin typeface="Arial"/>
                <a:cs typeface="Arial"/>
              </a:rPr>
              <a:t>should satisfy themselves as to its correctness by such independent investigation as </a:t>
            </a:r>
            <a:r>
              <a:rPr sz="1000" spc="-10" dirty="0">
                <a:latin typeface="Arial"/>
                <a:cs typeface="Arial"/>
              </a:rPr>
              <a:t>they </a:t>
            </a:r>
            <a:r>
              <a:rPr sz="1000" spc="-5" dirty="0">
                <a:latin typeface="Arial"/>
                <a:cs typeface="Arial"/>
              </a:rPr>
              <a:t>or their legal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or financial advisors </a:t>
            </a:r>
            <a:r>
              <a:rPr sz="1000" spc="-10" dirty="0">
                <a:latin typeface="Arial"/>
                <a:cs typeface="Arial"/>
              </a:rPr>
              <a:t>deem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8743" y="994917"/>
            <a:ext cx="1593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Please </a:t>
            </a:r>
            <a:r>
              <a:rPr sz="1600" spc="60" dirty="0">
                <a:latin typeface="Arial"/>
                <a:cs typeface="Arial"/>
              </a:rPr>
              <a:t>Contact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13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A0ABD27928F419529FA06301C4C07" ma:contentTypeVersion="10" ma:contentTypeDescription="Create a new document." ma:contentTypeScope="" ma:versionID="83929ff31dcddd36bf45eade3259c2a5">
  <xsd:schema xmlns:xsd="http://www.w3.org/2001/XMLSchema" xmlns:xs="http://www.w3.org/2001/XMLSchema" xmlns:p="http://schemas.microsoft.com/office/2006/metadata/properties" xmlns:ns3="b63c7b20-a6c8-420a-9e3b-b7627ccaf8c6" targetNamespace="http://schemas.microsoft.com/office/2006/metadata/properties" ma:root="true" ma:fieldsID="087c272d3b7b054f3b73afc363a836d4" ns3:_="">
    <xsd:import namespace="b63c7b20-a6c8-420a-9e3b-b7627ccaf8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c7b20-a6c8-420a-9e3b-b7627ccaf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6D2EEB-9C3C-4AE1-80C3-DD328B259E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67C39-76AB-4A62-9392-93625F2701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c7b20-a6c8-420a-9e3b-b7627ccaf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05BE-2DE1-4635-BC48-5801C5DB26D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587</Words>
  <Application>Microsoft Office PowerPoint</Application>
  <PresentationFormat>A4 Paper (210x297 mm)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Futura Bk BT</vt:lpstr>
      <vt:lpstr>Futura Md BT</vt:lpstr>
      <vt:lpstr>Times New Roman</vt:lpstr>
      <vt:lpstr>Verdana</vt:lpstr>
      <vt:lpstr>Wingdings</vt:lpstr>
      <vt:lpstr>Office Theme</vt:lpstr>
      <vt:lpstr>PowerPoint Presentation</vt:lpstr>
      <vt:lpstr>  Contents </vt:lpstr>
      <vt:lpstr>  Project Brief </vt:lpstr>
      <vt:lpstr>  Location Analysis </vt:lpstr>
      <vt:lpstr>  Location Analysis </vt:lpstr>
      <vt:lpstr>  Property Images  </vt:lpstr>
      <vt:lpstr>  Property Images  </vt:lpstr>
      <vt:lpstr>  Contact Information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sundar</dc:creator>
  <cp:lastModifiedBy>Gaurav Das</cp:lastModifiedBy>
  <cp:revision>13</cp:revision>
  <dcterms:created xsi:type="dcterms:W3CDTF">2019-07-19T09:49:02Z</dcterms:created>
  <dcterms:modified xsi:type="dcterms:W3CDTF">2020-02-24T06:25:42Z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2019-07-19T00:00:00Z</vt:filetime>
  </property>
  <property fmtid="{D5CDD505-2E9C-101B-9397-08002B2CF9AE}" pid="5" name="ContentTypeId">
    <vt:lpwstr>0x010100E7DA0ABD27928F419529FA06301C4C07</vt:lpwstr>
  </property>
</Properties>
</file>